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6" r:id="rId3"/>
    <p:sldId id="271" r:id="rId4"/>
    <p:sldId id="272" r:id="rId5"/>
    <p:sldId id="258" r:id="rId6"/>
    <p:sldId id="260" r:id="rId7"/>
    <p:sldId id="268" r:id="rId8"/>
    <p:sldId id="257" r:id="rId9"/>
    <p:sldId id="273" r:id="rId10"/>
    <p:sldId id="274" r:id="rId11"/>
    <p:sldId id="277" r:id="rId12"/>
    <p:sldId id="269" r:id="rId13"/>
    <p:sldId id="267" r:id="rId14"/>
    <p:sldId id="279" r:id="rId15"/>
    <p:sldId id="263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 autoAdjust="0"/>
    <p:restoredTop sz="94679" autoAdjust="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36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r>
              <a:rPr lang="en-US" sz="2400" dirty="0"/>
              <a:t>NHC CDIFF Rate </a:t>
            </a:r>
          </a:p>
          <a:p>
            <a:pPr>
              <a:defRPr sz="1400" b="1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r>
              <a:rPr lang="en-US" sz="2400" dirty="0"/>
              <a:t>October 2009 - </a:t>
            </a:r>
            <a:r>
              <a:rPr lang="en-US" sz="2400" baseline="0" dirty="0"/>
              <a:t> May 2012</a:t>
            </a:r>
            <a:endParaRPr lang="en-US" sz="2400" dirty="0"/>
          </a:p>
        </c:rich>
      </c:tx>
      <c:layout>
        <c:manualLayout>
          <c:xMode val="edge"/>
          <c:yMode val="edge"/>
          <c:x val="0.29782176760615214"/>
          <c:y val="3.588631889763780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8.2615963892363961E-2"/>
          <c:y val="0.2002642716535433"/>
          <c:w val="0.83186523413545288"/>
          <c:h val="0.66308776246719181"/>
        </c:manualLayout>
      </c:layout>
      <c:lineChart>
        <c:grouping val="standard"/>
        <c:ser>
          <c:idx val="0"/>
          <c:order val="0"/>
          <c:tx>
            <c:strRef>
              <c:f>'NHC CDIFF Rate October 2009 - F'!$B$1</c:f>
              <c:strCache>
                <c:ptCount val="1"/>
                <c:pt idx="0">
                  <c:v>NHC CDIFF Rate October 2009 - March 2012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28"/>
            <c:marker>
              <c:symbol val="diamond"/>
              <c:size val="6"/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  <a:prstDash val="solid"/>
                </a:ln>
              </c:spPr>
            </c:marker>
          </c:dPt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F'!$B$2:$B$101</c:f>
              <c:numCache>
                <c:formatCode>General</c:formatCode>
                <c:ptCount val="32"/>
                <c:pt idx="0">
                  <c:v>0.16160310277957338</c:v>
                </c:pt>
                <c:pt idx="1">
                  <c:v>0</c:v>
                </c:pt>
                <c:pt idx="2">
                  <c:v>0.33823778116015563</c:v>
                </c:pt>
                <c:pt idx="3">
                  <c:v>0.48038430744595689</c:v>
                </c:pt>
                <c:pt idx="4">
                  <c:v>0.17307026652821048</c:v>
                </c:pt>
                <c:pt idx="5">
                  <c:v>0</c:v>
                </c:pt>
                <c:pt idx="6">
                  <c:v>0.50701368936961289</c:v>
                </c:pt>
                <c:pt idx="7">
                  <c:v>0.1703867779860283</c:v>
                </c:pt>
                <c:pt idx="8">
                  <c:v>0.32488628979857059</c:v>
                </c:pt>
                <c:pt idx="9">
                  <c:v>0</c:v>
                </c:pt>
                <c:pt idx="10">
                  <c:v>0.49767750497677515</c:v>
                </c:pt>
                <c:pt idx="11">
                  <c:v>0</c:v>
                </c:pt>
                <c:pt idx="12">
                  <c:v>0.32647730982696715</c:v>
                </c:pt>
                <c:pt idx="13">
                  <c:v>0.47763095048559145</c:v>
                </c:pt>
                <c:pt idx="14">
                  <c:v>0</c:v>
                </c:pt>
                <c:pt idx="15">
                  <c:v>0.14925373134328362</c:v>
                </c:pt>
                <c:pt idx="16">
                  <c:v>0.45759609517998784</c:v>
                </c:pt>
                <c:pt idx="17">
                  <c:v>0.27292576419213976</c:v>
                </c:pt>
                <c:pt idx="18">
                  <c:v>0.60033018159987994</c:v>
                </c:pt>
                <c:pt idx="19">
                  <c:v>0.14679976512037582</c:v>
                </c:pt>
                <c:pt idx="20">
                  <c:v>0.46576618537494191</c:v>
                </c:pt>
                <c:pt idx="21">
                  <c:v>0.29722098380145651</c:v>
                </c:pt>
                <c:pt idx="22">
                  <c:v>0.15683814303638646</c:v>
                </c:pt>
                <c:pt idx="23">
                  <c:v>0.63011972274732198</c:v>
                </c:pt>
                <c:pt idx="24">
                  <c:v>0.43795620437956212</c:v>
                </c:pt>
                <c:pt idx="25">
                  <c:v>0</c:v>
                </c:pt>
                <c:pt idx="26">
                  <c:v>0.175530981218185</c:v>
                </c:pt>
                <c:pt idx="27">
                  <c:v>0.43484562980142055</c:v>
                </c:pt>
                <c:pt idx="28">
                  <c:v>1.6506602641056423</c:v>
                </c:pt>
                <c:pt idx="29">
                  <c:v>0.71000000000000008</c:v>
                </c:pt>
                <c:pt idx="30">
                  <c:v>0.35000000000000003</c:v>
                </c:pt>
                <c:pt idx="31">
                  <c:v>0.16</c:v>
                </c:pt>
              </c:numCache>
            </c:numRef>
          </c:val>
        </c:ser>
        <c:ser>
          <c:idx val="1"/>
          <c:order val="1"/>
          <c:tx>
            <c:strRef>
              <c:f>'NHC CDIFF Rate October 2009 - F'!$C$1</c:f>
              <c:strCache>
                <c:ptCount val="1"/>
                <c:pt idx="0">
                  <c:v>UCL</c:v>
                </c:pt>
              </c:strCache>
            </c:strRef>
          </c:tx>
          <c:spPr>
            <a:ln w="12700">
              <a:solidFill>
                <a:srgbClr val="FF0000"/>
              </a:solidFill>
              <a:prstDash val="lgDash"/>
            </a:ln>
          </c:spPr>
          <c:marker>
            <c:symbol val="none"/>
          </c:marker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F'!$C$2:$C$101</c:f>
              <c:numCache>
                <c:formatCode>0.0000</c:formatCode>
                <c:ptCount val="32"/>
                <c:pt idx="0">
                  <c:v>1.2472160788041986</c:v>
                </c:pt>
                <c:pt idx="1">
                  <c:v>1.2472160788041986</c:v>
                </c:pt>
                <c:pt idx="2">
                  <c:v>1.2472160788041986</c:v>
                </c:pt>
                <c:pt idx="3">
                  <c:v>1.2472160788041986</c:v>
                </c:pt>
                <c:pt idx="4">
                  <c:v>1.2472160788041986</c:v>
                </c:pt>
                <c:pt idx="5">
                  <c:v>1.2472160788041986</c:v>
                </c:pt>
                <c:pt idx="6">
                  <c:v>1.2472160788041986</c:v>
                </c:pt>
                <c:pt idx="7">
                  <c:v>1.2472160788041986</c:v>
                </c:pt>
                <c:pt idx="8">
                  <c:v>1.2472160788041986</c:v>
                </c:pt>
                <c:pt idx="9">
                  <c:v>1.2472160788041986</c:v>
                </c:pt>
                <c:pt idx="10">
                  <c:v>1.2472160788041986</c:v>
                </c:pt>
                <c:pt idx="11">
                  <c:v>1.2472160788041986</c:v>
                </c:pt>
                <c:pt idx="12">
                  <c:v>1.2472160788041986</c:v>
                </c:pt>
                <c:pt idx="13">
                  <c:v>1.2472160788041986</c:v>
                </c:pt>
                <c:pt idx="14">
                  <c:v>1.2472160788041986</c:v>
                </c:pt>
                <c:pt idx="15">
                  <c:v>1.2472160788041986</c:v>
                </c:pt>
                <c:pt idx="16">
                  <c:v>1.2472160788041986</c:v>
                </c:pt>
                <c:pt idx="17">
                  <c:v>1.2472160788041986</c:v>
                </c:pt>
                <c:pt idx="18">
                  <c:v>1.2472160788041986</c:v>
                </c:pt>
                <c:pt idx="19">
                  <c:v>1.2472160788041986</c:v>
                </c:pt>
                <c:pt idx="20">
                  <c:v>1.2472160788041986</c:v>
                </c:pt>
                <c:pt idx="21">
                  <c:v>1.2472160788041986</c:v>
                </c:pt>
                <c:pt idx="22">
                  <c:v>1.2472160788041986</c:v>
                </c:pt>
                <c:pt idx="23">
                  <c:v>1.2472160788041986</c:v>
                </c:pt>
                <c:pt idx="24">
                  <c:v>1.2472160788041986</c:v>
                </c:pt>
                <c:pt idx="25">
                  <c:v>1.2472160788041986</c:v>
                </c:pt>
                <c:pt idx="26">
                  <c:v>1.2472160788041986</c:v>
                </c:pt>
                <c:pt idx="27">
                  <c:v>1.2472160788041986</c:v>
                </c:pt>
                <c:pt idx="28">
                  <c:v>1.2472160788041986</c:v>
                </c:pt>
                <c:pt idx="29">
                  <c:v>1.2472160788041986</c:v>
                </c:pt>
                <c:pt idx="30">
                  <c:v>1.2472160788041986</c:v>
                </c:pt>
                <c:pt idx="31">
                  <c:v>1.2472160788041986</c:v>
                </c:pt>
              </c:numCache>
            </c:numRef>
          </c:val>
        </c:ser>
        <c:ser>
          <c:idx val="2"/>
          <c:order val="2"/>
          <c:tx>
            <c:strRef>
              <c:f>'NHC CDIFF Rate October 2009 - F'!$D$1</c:f>
              <c:strCache>
                <c:ptCount val="1"/>
                <c:pt idx="0">
                  <c:v>+2 sigma</c:v>
                </c:pt>
              </c:strCache>
            </c:strRef>
          </c:tx>
          <c:spPr>
            <a:ln w="12700">
              <a:solidFill>
                <a:srgbClr val="FF8080"/>
              </a:solidFill>
              <a:prstDash val="lgDashDot"/>
            </a:ln>
          </c:spPr>
          <c:marker>
            <c:symbol val="none"/>
          </c:marker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F'!$D$2:$D$101</c:f>
              <c:numCache>
                <c:formatCode>0.0000</c:formatCode>
                <c:ptCount val="32"/>
                <c:pt idx="0">
                  <c:v>0.94140667370548692</c:v>
                </c:pt>
                <c:pt idx="1">
                  <c:v>0.94140667370548692</c:v>
                </c:pt>
                <c:pt idx="2">
                  <c:v>0.94140667370548692</c:v>
                </c:pt>
                <c:pt idx="3">
                  <c:v>0.94140667370548692</c:v>
                </c:pt>
                <c:pt idx="4">
                  <c:v>0.94140667370548692</c:v>
                </c:pt>
                <c:pt idx="5">
                  <c:v>0.94140667370548692</c:v>
                </c:pt>
                <c:pt idx="6">
                  <c:v>0.94140667370548692</c:v>
                </c:pt>
                <c:pt idx="7">
                  <c:v>0.94140667370548692</c:v>
                </c:pt>
                <c:pt idx="8">
                  <c:v>0.94140667370548692</c:v>
                </c:pt>
                <c:pt idx="9">
                  <c:v>0.94140667370548692</c:v>
                </c:pt>
                <c:pt idx="10">
                  <c:v>0.94140667370548692</c:v>
                </c:pt>
                <c:pt idx="11">
                  <c:v>0.94140667370548692</c:v>
                </c:pt>
                <c:pt idx="12">
                  <c:v>0.94140667370548692</c:v>
                </c:pt>
                <c:pt idx="13">
                  <c:v>0.94140667370548692</c:v>
                </c:pt>
                <c:pt idx="14">
                  <c:v>0.94140667370548692</c:v>
                </c:pt>
                <c:pt idx="15">
                  <c:v>0.94140667370548692</c:v>
                </c:pt>
                <c:pt idx="16">
                  <c:v>0.94140667370548692</c:v>
                </c:pt>
                <c:pt idx="17">
                  <c:v>0.94140667370548692</c:v>
                </c:pt>
                <c:pt idx="18">
                  <c:v>0.94140667370548692</c:v>
                </c:pt>
                <c:pt idx="19">
                  <c:v>0.94140667370548692</c:v>
                </c:pt>
                <c:pt idx="20">
                  <c:v>0.94140667370548692</c:v>
                </c:pt>
                <c:pt idx="21">
                  <c:v>0.94140667370548692</c:v>
                </c:pt>
                <c:pt idx="22">
                  <c:v>0.94140667370548692</c:v>
                </c:pt>
                <c:pt idx="23">
                  <c:v>0.94140667370548692</c:v>
                </c:pt>
                <c:pt idx="24">
                  <c:v>0.94140667370548692</c:v>
                </c:pt>
                <c:pt idx="25">
                  <c:v>0.94140667370548692</c:v>
                </c:pt>
                <c:pt idx="26">
                  <c:v>0.94140667370548692</c:v>
                </c:pt>
                <c:pt idx="27">
                  <c:v>0.94140667370548692</c:v>
                </c:pt>
                <c:pt idx="28">
                  <c:v>0.94140667370548692</c:v>
                </c:pt>
                <c:pt idx="29">
                  <c:v>0.94140667370548692</c:v>
                </c:pt>
                <c:pt idx="30">
                  <c:v>0.94140667370548692</c:v>
                </c:pt>
                <c:pt idx="31">
                  <c:v>0.94140667370548692</c:v>
                </c:pt>
              </c:numCache>
            </c:numRef>
          </c:val>
        </c:ser>
        <c:ser>
          <c:idx val="3"/>
          <c:order val="3"/>
          <c:tx>
            <c:strRef>
              <c:f>'NHC CDIFF Rate October 2009 - F'!$E$1</c:f>
              <c:strCache>
                <c:ptCount val="1"/>
                <c:pt idx="0">
                  <c:v>+1 sigma</c:v>
                </c:pt>
              </c:strCache>
            </c:strRef>
          </c:tx>
          <c:spPr>
            <a:ln w="12700">
              <a:solidFill>
                <a:srgbClr val="008080"/>
              </a:solidFill>
              <a:prstDash val="lgDashDot"/>
            </a:ln>
          </c:spPr>
          <c:marker>
            <c:symbol val="none"/>
          </c:marker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F'!$E$2:$E$101</c:f>
              <c:numCache>
                <c:formatCode>0.0000</c:formatCode>
                <c:ptCount val="32"/>
                <c:pt idx="0">
                  <c:v>0.63559726860677523</c:v>
                </c:pt>
                <c:pt idx="1">
                  <c:v>0.63559726860677523</c:v>
                </c:pt>
                <c:pt idx="2">
                  <c:v>0.63559726860677523</c:v>
                </c:pt>
                <c:pt idx="3">
                  <c:v>0.63559726860677523</c:v>
                </c:pt>
                <c:pt idx="4">
                  <c:v>0.63559726860677523</c:v>
                </c:pt>
                <c:pt idx="5">
                  <c:v>0.63559726860677523</c:v>
                </c:pt>
                <c:pt idx="6">
                  <c:v>0.63559726860677523</c:v>
                </c:pt>
                <c:pt idx="7">
                  <c:v>0.63559726860677523</c:v>
                </c:pt>
                <c:pt idx="8">
                  <c:v>0.63559726860677523</c:v>
                </c:pt>
                <c:pt idx="9">
                  <c:v>0.63559726860677523</c:v>
                </c:pt>
                <c:pt idx="10">
                  <c:v>0.63559726860677523</c:v>
                </c:pt>
                <c:pt idx="11">
                  <c:v>0.63559726860677523</c:v>
                </c:pt>
                <c:pt idx="12">
                  <c:v>0.63559726860677523</c:v>
                </c:pt>
                <c:pt idx="13">
                  <c:v>0.63559726860677523</c:v>
                </c:pt>
                <c:pt idx="14">
                  <c:v>0.63559726860677523</c:v>
                </c:pt>
                <c:pt idx="15">
                  <c:v>0.63559726860677523</c:v>
                </c:pt>
                <c:pt idx="16">
                  <c:v>0.63559726860677523</c:v>
                </c:pt>
                <c:pt idx="17">
                  <c:v>0.63559726860677523</c:v>
                </c:pt>
                <c:pt idx="18">
                  <c:v>0.63559726860677523</c:v>
                </c:pt>
                <c:pt idx="19">
                  <c:v>0.63559726860677523</c:v>
                </c:pt>
                <c:pt idx="20">
                  <c:v>0.63559726860677523</c:v>
                </c:pt>
                <c:pt idx="21">
                  <c:v>0.63559726860677523</c:v>
                </c:pt>
                <c:pt idx="22">
                  <c:v>0.63559726860677523</c:v>
                </c:pt>
                <c:pt idx="23">
                  <c:v>0.63559726860677523</c:v>
                </c:pt>
                <c:pt idx="24">
                  <c:v>0.63559726860677523</c:v>
                </c:pt>
                <c:pt idx="25">
                  <c:v>0.63559726860677523</c:v>
                </c:pt>
                <c:pt idx="26">
                  <c:v>0.63559726860677523</c:v>
                </c:pt>
                <c:pt idx="27">
                  <c:v>0.63559726860677523</c:v>
                </c:pt>
                <c:pt idx="28">
                  <c:v>0.63559726860677523</c:v>
                </c:pt>
                <c:pt idx="29">
                  <c:v>0.63559726860677523</c:v>
                </c:pt>
                <c:pt idx="30">
                  <c:v>0.63559726860677523</c:v>
                </c:pt>
                <c:pt idx="31">
                  <c:v>0.63559726860677523</c:v>
                </c:pt>
              </c:numCache>
            </c:numRef>
          </c:val>
        </c:ser>
        <c:ser>
          <c:idx val="4"/>
          <c:order val="4"/>
          <c:tx>
            <c:strRef>
              <c:f>'NHC CDIFF Rate October 2009 - F'!$F$1</c:f>
              <c:strCache>
                <c:ptCount val="1"/>
                <c:pt idx="0">
                  <c:v>Average</c:v>
                </c:pt>
              </c:strCache>
            </c:strRef>
          </c:tx>
          <c:spPr>
            <a:ln w="12700">
              <a:solidFill>
                <a:srgbClr val="00FFFF"/>
              </a:solidFill>
              <a:prstDash val="solid"/>
            </a:ln>
          </c:spPr>
          <c:marker>
            <c:symbol val="none"/>
          </c:marker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F'!$F$2:$F$101</c:f>
              <c:numCache>
                <c:formatCode>0.0000</c:formatCode>
                <c:ptCount val="32"/>
                <c:pt idx="0">
                  <c:v>0.32978786350806338</c:v>
                </c:pt>
                <c:pt idx="1">
                  <c:v>0.32978786350806338</c:v>
                </c:pt>
                <c:pt idx="2">
                  <c:v>0.32978786350806338</c:v>
                </c:pt>
                <c:pt idx="3">
                  <c:v>0.32978786350806338</c:v>
                </c:pt>
                <c:pt idx="4">
                  <c:v>0.32978786350806338</c:v>
                </c:pt>
                <c:pt idx="5">
                  <c:v>0.32978786350806338</c:v>
                </c:pt>
                <c:pt idx="6">
                  <c:v>0.32978786350806338</c:v>
                </c:pt>
                <c:pt idx="7">
                  <c:v>0.32978786350806338</c:v>
                </c:pt>
                <c:pt idx="8">
                  <c:v>0.32978786350806338</c:v>
                </c:pt>
                <c:pt idx="9">
                  <c:v>0.32978786350806338</c:v>
                </c:pt>
                <c:pt idx="10">
                  <c:v>0.32978786350806338</c:v>
                </c:pt>
                <c:pt idx="11">
                  <c:v>0.32978786350806338</c:v>
                </c:pt>
                <c:pt idx="12">
                  <c:v>0.32978786350806338</c:v>
                </c:pt>
                <c:pt idx="13">
                  <c:v>0.32978786350806338</c:v>
                </c:pt>
                <c:pt idx="14">
                  <c:v>0.32978786350806338</c:v>
                </c:pt>
                <c:pt idx="15">
                  <c:v>0.32978786350806338</c:v>
                </c:pt>
                <c:pt idx="16">
                  <c:v>0.32978786350806338</c:v>
                </c:pt>
                <c:pt idx="17">
                  <c:v>0.32978786350806338</c:v>
                </c:pt>
                <c:pt idx="18">
                  <c:v>0.32978786350806338</c:v>
                </c:pt>
                <c:pt idx="19">
                  <c:v>0.32978786350806338</c:v>
                </c:pt>
                <c:pt idx="20">
                  <c:v>0.32978786350806338</c:v>
                </c:pt>
                <c:pt idx="21">
                  <c:v>0.32978786350806338</c:v>
                </c:pt>
                <c:pt idx="22">
                  <c:v>0.32978786350806338</c:v>
                </c:pt>
                <c:pt idx="23">
                  <c:v>0.32978786350806338</c:v>
                </c:pt>
                <c:pt idx="24">
                  <c:v>0.32978786350806338</c:v>
                </c:pt>
                <c:pt idx="25">
                  <c:v>0.32978786350806338</c:v>
                </c:pt>
                <c:pt idx="26">
                  <c:v>0.32978786350806338</c:v>
                </c:pt>
                <c:pt idx="27">
                  <c:v>0.32978786350806338</c:v>
                </c:pt>
                <c:pt idx="28">
                  <c:v>0.32978786350806338</c:v>
                </c:pt>
                <c:pt idx="29">
                  <c:v>0.32978786350806338</c:v>
                </c:pt>
                <c:pt idx="30">
                  <c:v>0.32978786350806338</c:v>
                </c:pt>
                <c:pt idx="31">
                  <c:v>0.32978786350806338</c:v>
                </c:pt>
              </c:numCache>
            </c:numRef>
          </c:val>
        </c:ser>
        <c:ser>
          <c:idx val="5"/>
          <c:order val="5"/>
          <c:tx>
            <c:strRef>
              <c:f>'NHC CDIFF Rate October 2009 - F'!$G$1</c:f>
              <c:strCache>
                <c:ptCount val="1"/>
                <c:pt idx="0">
                  <c:v>-1 sigma</c:v>
                </c:pt>
              </c:strCache>
            </c:strRef>
          </c:tx>
          <c:spPr>
            <a:ln w="12700">
              <a:solidFill>
                <a:srgbClr val="008080"/>
              </a:solidFill>
              <a:prstDash val="lgDashDot"/>
            </a:ln>
          </c:spPr>
          <c:marker>
            <c:symbol val="none"/>
          </c:marker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F'!$G$2:$G$101</c:f>
              <c:numCache>
                <c:formatCode>0.0000</c:formatCode>
                <c:ptCount val="32"/>
                <c:pt idx="0">
                  <c:v>2.3978458409351418E-2</c:v>
                </c:pt>
                <c:pt idx="1">
                  <c:v>2.3978458409351418E-2</c:v>
                </c:pt>
                <c:pt idx="2">
                  <c:v>2.3978458409351418E-2</c:v>
                </c:pt>
                <c:pt idx="3">
                  <c:v>2.3978458409351418E-2</c:v>
                </c:pt>
                <c:pt idx="4">
                  <c:v>2.3978458409351418E-2</c:v>
                </c:pt>
                <c:pt idx="5">
                  <c:v>2.3978458409351418E-2</c:v>
                </c:pt>
                <c:pt idx="6">
                  <c:v>2.3978458409351418E-2</c:v>
                </c:pt>
                <c:pt idx="7">
                  <c:v>2.3978458409351418E-2</c:v>
                </c:pt>
                <c:pt idx="8">
                  <c:v>2.3978458409351418E-2</c:v>
                </c:pt>
                <c:pt idx="9">
                  <c:v>2.3978458409351418E-2</c:v>
                </c:pt>
                <c:pt idx="10">
                  <c:v>2.3978458409351418E-2</c:v>
                </c:pt>
                <c:pt idx="11">
                  <c:v>2.3978458409351418E-2</c:v>
                </c:pt>
                <c:pt idx="12">
                  <c:v>2.3978458409351418E-2</c:v>
                </c:pt>
                <c:pt idx="13">
                  <c:v>2.3978458409351418E-2</c:v>
                </c:pt>
                <c:pt idx="14">
                  <c:v>2.3978458409351418E-2</c:v>
                </c:pt>
                <c:pt idx="15">
                  <c:v>2.3978458409351418E-2</c:v>
                </c:pt>
                <c:pt idx="16">
                  <c:v>2.3978458409351418E-2</c:v>
                </c:pt>
                <c:pt idx="17">
                  <c:v>2.3978458409351418E-2</c:v>
                </c:pt>
                <c:pt idx="18">
                  <c:v>2.3978458409351418E-2</c:v>
                </c:pt>
                <c:pt idx="19">
                  <c:v>2.3978458409351418E-2</c:v>
                </c:pt>
                <c:pt idx="20">
                  <c:v>2.3978458409351418E-2</c:v>
                </c:pt>
                <c:pt idx="21">
                  <c:v>2.3978458409351418E-2</c:v>
                </c:pt>
                <c:pt idx="22">
                  <c:v>2.3978458409351418E-2</c:v>
                </c:pt>
                <c:pt idx="23">
                  <c:v>2.3978458409351418E-2</c:v>
                </c:pt>
                <c:pt idx="24">
                  <c:v>2.3978458409351418E-2</c:v>
                </c:pt>
                <c:pt idx="25">
                  <c:v>2.3978458409351418E-2</c:v>
                </c:pt>
                <c:pt idx="26">
                  <c:v>2.3978458409351418E-2</c:v>
                </c:pt>
                <c:pt idx="27">
                  <c:v>2.3978458409351418E-2</c:v>
                </c:pt>
                <c:pt idx="28">
                  <c:v>2.3978458409351418E-2</c:v>
                </c:pt>
                <c:pt idx="29">
                  <c:v>2.3978458409351418E-2</c:v>
                </c:pt>
                <c:pt idx="30">
                  <c:v>2.3978458409351418E-2</c:v>
                </c:pt>
                <c:pt idx="31">
                  <c:v>2.3978458409351418E-2</c:v>
                </c:pt>
              </c:numCache>
            </c:numRef>
          </c:val>
        </c:ser>
        <c:ser>
          <c:idx val="6"/>
          <c:order val="6"/>
          <c:tx>
            <c:strRef>
              <c:f>'NHC CDIFF Rate October 2009 - F'!$H$1</c:f>
              <c:strCache>
                <c:ptCount val="1"/>
                <c:pt idx="0">
                  <c:v>-2 sigma</c:v>
                </c:pt>
              </c:strCache>
            </c:strRef>
          </c:tx>
          <c:spPr>
            <a:ln w="12700">
              <a:solidFill>
                <a:srgbClr val="FF8080"/>
              </a:solidFill>
              <a:prstDash val="lgDashDot"/>
            </a:ln>
          </c:spPr>
          <c:marker>
            <c:symbol val="none"/>
          </c:marker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F'!$H$2:$H$101</c:f>
              <c:numCache>
                <c:formatCode>0.0000</c:formatCode>
                <c:ptCount val="32"/>
                <c:pt idx="0">
                  <c:v>-0.28183094668936048</c:v>
                </c:pt>
                <c:pt idx="1">
                  <c:v>-0.28183094668936048</c:v>
                </c:pt>
                <c:pt idx="2">
                  <c:v>-0.28183094668936048</c:v>
                </c:pt>
                <c:pt idx="3">
                  <c:v>-0.28183094668936048</c:v>
                </c:pt>
                <c:pt idx="4">
                  <c:v>-0.28183094668936048</c:v>
                </c:pt>
                <c:pt idx="5">
                  <c:v>-0.28183094668936048</c:v>
                </c:pt>
                <c:pt idx="6">
                  <c:v>-0.28183094668936048</c:v>
                </c:pt>
                <c:pt idx="7">
                  <c:v>-0.28183094668936048</c:v>
                </c:pt>
                <c:pt idx="8">
                  <c:v>-0.28183094668936048</c:v>
                </c:pt>
                <c:pt idx="9">
                  <c:v>-0.28183094668936048</c:v>
                </c:pt>
                <c:pt idx="10">
                  <c:v>-0.28183094668936048</c:v>
                </c:pt>
                <c:pt idx="11">
                  <c:v>-0.28183094668936048</c:v>
                </c:pt>
                <c:pt idx="12">
                  <c:v>-0.28183094668936048</c:v>
                </c:pt>
                <c:pt idx="13">
                  <c:v>-0.28183094668936048</c:v>
                </c:pt>
                <c:pt idx="14">
                  <c:v>-0.28183094668936048</c:v>
                </c:pt>
                <c:pt idx="15">
                  <c:v>-0.28183094668936048</c:v>
                </c:pt>
                <c:pt idx="16">
                  <c:v>-0.28183094668936048</c:v>
                </c:pt>
                <c:pt idx="17">
                  <c:v>-0.28183094668936048</c:v>
                </c:pt>
                <c:pt idx="18">
                  <c:v>-0.28183094668936048</c:v>
                </c:pt>
                <c:pt idx="19">
                  <c:v>-0.28183094668936048</c:v>
                </c:pt>
                <c:pt idx="20">
                  <c:v>-0.28183094668936048</c:v>
                </c:pt>
                <c:pt idx="21">
                  <c:v>-0.28183094668936048</c:v>
                </c:pt>
                <c:pt idx="22">
                  <c:v>-0.28183094668936048</c:v>
                </c:pt>
                <c:pt idx="23">
                  <c:v>-0.28183094668936048</c:v>
                </c:pt>
                <c:pt idx="24">
                  <c:v>-0.28183094668936048</c:v>
                </c:pt>
                <c:pt idx="25">
                  <c:v>-0.28183094668936048</c:v>
                </c:pt>
                <c:pt idx="26">
                  <c:v>-0.28183094668936048</c:v>
                </c:pt>
                <c:pt idx="27">
                  <c:v>-0.28183094668936048</c:v>
                </c:pt>
                <c:pt idx="28">
                  <c:v>-0.28183094668936048</c:v>
                </c:pt>
                <c:pt idx="29">
                  <c:v>-0.28183094668936048</c:v>
                </c:pt>
                <c:pt idx="30">
                  <c:v>-0.28183094668936048</c:v>
                </c:pt>
                <c:pt idx="31">
                  <c:v>-0.28183094668936048</c:v>
                </c:pt>
              </c:numCache>
            </c:numRef>
          </c:val>
        </c:ser>
        <c:ser>
          <c:idx val="7"/>
          <c:order val="7"/>
          <c:tx>
            <c:strRef>
              <c:f>'NHC CDIFF Rate October 2009 - F'!$I$1</c:f>
              <c:strCache>
                <c:ptCount val="1"/>
                <c:pt idx="0">
                  <c:v>LCL</c:v>
                </c:pt>
              </c:strCache>
            </c:strRef>
          </c:tx>
          <c:spPr>
            <a:ln w="12700">
              <a:solidFill>
                <a:srgbClr val="FF0000"/>
              </a:solidFill>
              <a:prstDash val="lgDash"/>
            </a:ln>
          </c:spPr>
          <c:marker>
            <c:symbol val="none"/>
          </c:marker>
          <c:cat>
            <c:numRef>
              <c:f>'NHC CDIFF Rate October 2009 - F'!$A$2:$A$101</c:f>
              <c:numCache>
                <c:formatCode>[$-409]mmm\-yy;@</c:formatCode>
                <c:ptCount val="32"/>
                <c:pt idx="0">
                  <c:v>40087</c:v>
                </c:pt>
                <c:pt idx="1">
                  <c:v>40118</c:v>
                </c:pt>
                <c:pt idx="2">
                  <c:v>40148</c:v>
                </c:pt>
                <c:pt idx="3">
                  <c:v>40179</c:v>
                </c:pt>
                <c:pt idx="4">
                  <c:v>40210</c:v>
                </c:pt>
                <c:pt idx="5">
                  <c:v>40238</c:v>
                </c:pt>
                <c:pt idx="6">
                  <c:v>40269</c:v>
                </c:pt>
                <c:pt idx="7">
                  <c:v>40299</c:v>
                </c:pt>
                <c:pt idx="8">
                  <c:v>40330</c:v>
                </c:pt>
                <c:pt idx="9">
                  <c:v>40360</c:v>
                </c:pt>
                <c:pt idx="10">
                  <c:v>40391</c:v>
                </c:pt>
                <c:pt idx="11">
                  <c:v>40422</c:v>
                </c:pt>
                <c:pt idx="12">
                  <c:v>40452</c:v>
                </c:pt>
                <c:pt idx="13">
                  <c:v>40483</c:v>
                </c:pt>
                <c:pt idx="14">
                  <c:v>40513</c:v>
                </c:pt>
                <c:pt idx="15">
                  <c:v>40544</c:v>
                </c:pt>
                <c:pt idx="16">
                  <c:v>40575</c:v>
                </c:pt>
                <c:pt idx="17">
                  <c:v>40603</c:v>
                </c:pt>
                <c:pt idx="18">
                  <c:v>40634</c:v>
                </c:pt>
                <c:pt idx="19">
                  <c:v>40664</c:v>
                </c:pt>
                <c:pt idx="20">
                  <c:v>40695</c:v>
                </c:pt>
                <c:pt idx="21">
                  <c:v>40725</c:v>
                </c:pt>
                <c:pt idx="22">
                  <c:v>40756</c:v>
                </c:pt>
                <c:pt idx="23">
                  <c:v>40787</c:v>
                </c:pt>
                <c:pt idx="24">
                  <c:v>40817</c:v>
                </c:pt>
                <c:pt idx="25">
                  <c:v>40848</c:v>
                </c:pt>
                <c:pt idx="26">
                  <c:v>40878</c:v>
                </c:pt>
                <c:pt idx="27">
                  <c:v>40909</c:v>
                </c:pt>
                <c:pt idx="28">
                  <c:v>40940</c:v>
                </c:pt>
                <c:pt idx="29">
                  <c:v>40970</c:v>
                </c:pt>
                <c:pt idx="30">
                  <c:v>41002</c:v>
                </c:pt>
                <c:pt idx="31">
                  <c:v>41033</c:v>
                </c:pt>
              </c:numCache>
            </c:numRef>
          </c:cat>
          <c:val>
            <c:numRef>
              <c:f>'NHC CDIFF Rate October 2009 - F'!$I$2:$I$101</c:f>
              <c:numCache>
                <c:formatCode>0.0000</c:formatCode>
                <c:ptCount val="32"/>
                <c:pt idx="0">
                  <c:v>-0.5876403517880725</c:v>
                </c:pt>
                <c:pt idx="1">
                  <c:v>-0.5876403517880725</c:v>
                </c:pt>
                <c:pt idx="2">
                  <c:v>-0.5876403517880725</c:v>
                </c:pt>
                <c:pt idx="3">
                  <c:v>-0.5876403517880725</c:v>
                </c:pt>
                <c:pt idx="4">
                  <c:v>-0.5876403517880725</c:v>
                </c:pt>
                <c:pt idx="5">
                  <c:v>-0.5876403517880725</c:v>
                </c:pt>
                <c:pt idx="6">
                  <c:v>-0.5876403517880725</c:v>
                </c:pt>
                <c:pt idx="7">
                  <c:v>-0.5876403517880725</c:v>
                </c:pt>
                <c:pt idx="8">
                  <c:v>-0.5876403517880725</c:v>
                </c:pt>
                <c:pt idx="9">
                  <c:v>-0.5876403517880725</c:v>
                </c:pt>
                <c:pt idx="10">
                  <c:v>-0.5876403517880725</c:v>
                </c:pt>
                <c:pt idx="11">
                  <c:v>-0.5876403517880725</c:v>
                </c:pt>
                <c:pt idx="12">
                  <c:v>-0.5876403517880725</c:v>
                </c:pt>
                <c:pt idx="13">
                  <c:v>-0.5876403517880725</c:v>
                </c:pt>
                <c:pt idx="14">
                  <c:v>-0.5876403517880725</c:v>
                </c:pt>
                <c:pt idx="15">
                  <c:v>-0.5876403517880725</c:v>
                </c:pt>
                <c:pt idx="16">
                  <c:v>-0.5876403517880725</c:v>
                </c:pt>
                <c:pt idx="17">
                  <c:v>-0.5876403517880725</c:v>
                </c:pt>
                <c:pt idx="18">
                  <c:v>-0.5876403517880725</c:v>
                </c:pt>
                <c:pt idx="19">
                  <c:v>-0.5876403517880725</c:v>
                </c:pt>
                <c:pt idx="20">
                  <c:v>-0.5876403517880725</c:v>
                </c:pt>
                <c:pt idx="21">
                  <c:v>-0.5876403517880725</c:v>
                </c:pt>
                <c:pt idx="22">
                  <c:v>-0.5876403517880725</c:v>
                </c:pt>
                <c:pt idx="23">
                  <c:v>-0.5876403517880725</c:v>
                </c:pt>
                <c:pt idx="24">
                  <c:v>-0.5876403517880725</c:v>
                </c:pt>
                <c:pt idx="25">
                  <c:v>-0.5876403517880725</c:v>
                </c:pt>
                <c:pt idx="26">
                  <c:v>-0.5876403517880725</c:v>
                </c:pt>
                <c:pt idx="27">
                  <c:v>-0.5876403517880725</c:v>
                </c:pt>
                <c:pt idx="28">
                  <c:v>-0.5876403517880725</c:v>
                </c:pt>
                <c:pt idx="29">
                  <c:v>-0.5876403517880725</c:v>
                </c:pt>
                <c:pt idx="30">
                  <c:v>-0.5876403517880725</c:v>
                </c:pt>
                <c:pt idx="31">
                  <c:v>-0.5876403517880725</c:v>
                </c:pt>
              </c:numCache>
            </c:numRef>
          </c:val>
        </c:ser>
        <c:dLbls/>
        <c:marker val="1"/>
        <c:axId val="198383872"/>
        <c:axId val="202912512"/>
      </c:lineChart>
      <c:catAx>
        <c:axId val="198383872"/>
        <c:scaling>
          <c:orientation val="minMax"/>
        </c:scaling>
        <c:axPos val="b"/>
        <c:numFmt formatCode="[$-409]mmm\-yy;@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endParaRPr lang="en-US"/>
          </a:p>
        </c:txPr>
        <c:crossAx val="202912512"/>
        <c:crossesAt val="0"/>
        <c:lblAlgn val="ctr"/>
        <c:lblOffset val="100"/>
        <c:tickLblSkip val="1"/>
        <c:tickMarkSkip val="1"/>
      </c:catAx>
      <c:valAx>
        <c:axId val="202912512"/>
        <c:scaling>
          <c:orientation val="minMax"/>
          <c:min val="0"/>
        </c:scaling>
        <c:axPos val="l"/>
        <c:numFmt formatCode="General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endParaRPr lang="en-US"/>
          </a:p>
        </c:txPr>
        <c:crossAx val="19838387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"/>
          <a:ea typeface="Times"/>
          <a:cs typeface="Times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 smtClean="0"/>
              <a:t> </a:t>
            </a:r>
            <a:r>
              <a:rPr lang="en-US" sz="2400" dirty="0"/>
              <a:t>Facility HA-CDI Rate and</a:t>
            </a:r>
            <a:r>
              <a:rPr lang="en-US" sz="2400" baseline="0" dirty="0"/>
              <a:t> number of facility CDI cases</a:t>
            </a:r>
            <a:endParaRPr lang="en-US" sz="2400" dirty="0"/>
          </a:p>
        </c:rich>
      </c:tx>
      <c:layout>
        <c:manualLayout>
          <c:xMode val="edge"/>
          <c:yMode val="edge"/>
          <c:x val="0.13370032285787292"/>
          <c:y val="2.476599310628339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0611722760318677"/>
          <c:y val="0.22881415425481452"/>
          <c:w val="0.86614150001161361"/>
          <c:h val="0.65005945040002555"/>
        </c:manualLayout>
      </c:layout>
      <c:lineChart>
        <c:grouping val="standard"/>
        <c:ser>
          <c:idx val="0"/>
          <c:order val="0"/>
          <c:tx>
            <c:strRef>
              <c:f>'CDI Data and Figures'!$I$8</c:f>
              <c:strCache>
                <c:ptCount val="1"/>
                <c:pt idx="0">
                  <c:v>Facility CDI rate/10,000 patient or resident days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'CDI Data and Figures'!$A$9:$A$25</c:f>
              <c:strCache>
                <c:ptCount val="17"/>
                <c:pt idx="0">
                  <c:v>Aug 2011</c:v>
                </c:pt>
                <c:pt idx="1">
                  <c:v>Sep 2011</c:v>
                </c:pt>
                <c:pt idx="2">
                  <c:v>Oct 2011</c:v>
                </c:pt>
                <c:pt idx="3">
                  <c:v>Nov 2011</c:v>
                </c:pt>
                <c:pt idx="4">
                  <c:v>Dec 2011</c:v>
                </c:pt>
                <c:pt idx="5">
                  <c:v>Jan 2012</c:v>
                </c:pt>
                <c:pt idx="6">
                  <c:v>Feb 2012</c:v>
                </c:pt>
                <c:pt idx="7">
                  <c:v>Mar 2012</c:v>
                </c:pt>
                <c:pt idx="8">
                  <c:v>Apr 2012</c:v>
                </c:pt>
                <c:pt idx="9">
                  <c:v>May 2012</c:v>
                </c:pt>
                <c:pt idx="10">
                  <c:v>Jun 2012</c:v>
                </c:pt>
                <c:pt idx="11">
                  <c:v>Jul 2012</c:v>
                </c:pt>
                <c:pt idx="12">
                  <c:v>Aug 2012</c:v>
                </c:pt>
                <c:pt idx="13">
                  <c:v>Sep 2012</c:v>
                </c:pt>
                <c:pt idx="14">
                  <c:v>Oct 2012</c:v>
                </c:pt>
                <c:pt idx="15">
                  <c:v>Nov 2012</c:v>
                </c:pt>
                <c:pt idx="16">
                  <c:v>Dec 2012</c:v>
                </c:pt>
              </c:strCache>
            </c:strRef>
          </c:cat>
          <c:val>
            <c:numRef>
              <c:f>'CDI Data and Figures'!$I$9:$I$25</c:f>
              <c:numCache>
                <c:formatCode>0.00</c:formatCode>
                <c:ptCount val="17"/>
                <c:pt idx="0">
                  <c:v>1.5683814303638648</c:v>
                </c:pt>
                <c:pt idx="1">
                  <c:v>6.30119722747322</c:v>
                </c:pt>
                <c:pt idx="2">
                  <c:v>4.3795620437956213</c:v>
                </c:pt>
                <c:pt idx="3">
                  <c:v>0</c:v>
                </c:pt>
                <c:pt idx="4">
                  <c:v>1.7553098121818498</c:v>
                </c:pt>
                <c:pt idx="5">
                  <c:v>4.348456298014205</c:v>
                </c:pt>
                <c:pt idx="6">
                  <c:v>15.006002400960384</c:v>
                </c:pt>
                <c:pt idx="7">
                  <c:v>7.1459196798627973</c:v>
                </c:pt>
                <c:pt idx="8">
                  <c:v>3.0003000300030003</c:v>
                </c:pt>
                <c:pt idx="9">
                  <c:v>1.6038492381716118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</c:ser>
        <c:ser>
          <c:idx val="1"/>
          <c:order val="1"/>
          <c:tx>
            <c:strRef>
              <c:f>'CDI Data and Figures'!$C$9:$C$25</c:f>
              <c:strCache>
                <c:ptCount val="1"/>
                <c:pt idx="0">
                  <c:v>1 4 3 0 1 3 10 5 2 1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'CDI Data and Figures'!$A$9:$A$25</c:f>
              <c:strCache>
                <c:ptCount val="17"/>
                <c:pt idx="0">
                  <c:v>Aug 2011</c:v>
                </c:pt>
                <c:pt idx="1">
                  <c:v>Sep 2011</c:v>
                </c:pt>
                <c:pt idx="2">
                  <c:v>Oct 2011</c:v>
                </c:pt>
                <c:pt idx="3">
                  <c:v>Nov 2011</c:v>
                </c:pt>
                <c:pt idx="4">
                  <c:v>Dec 2011</c:v>
                </c:pt>
                <c:pt idx="5">
                  <c:v>Jan 2012</c:v>
                </c:pt>
                <c:pt idx="6">
                  <c:v>Feb 2012</c:v>
                </c:pt>
                <c:pt idx="7">
                  <c:v>Mar 2012</c:v>
                </c:pt>
                <c:pt idx="8">
                  <c:v>Apr 2012</c:v>
                </c:pt>
                <c:pt idx="9">
                  <c:v>May 2012</c:v>
                </c:pt>
                <c:pt idx="10">
                  <c:v>Jun 2012</c:v>
                </c:pt>
                <c:pt idx="11">
                  <c:v>Jul 2012</c:v>
                </c:pt>
                <c:pt idx="12">
                  <c:v>Aug 2012</c:v>
                </c:pt>
                <c:pt idx="13">
                  <c:v>Sep 2012</c:v>
                </c:pt>
                <c:pt idx="14">
                  <c:v>Oct 2012</c:v>
                </c:pt>
                <c:pt idx="15">
                  <c:v>Nov 2012</c:v>
                </c:pt>
                <c:pt idx="16">
                  <c:v>Dec 2012</c:v>
                </c:pt>
              </c:strCache>
            </c:strRef>
          </c:cat>
          <c:val>
            <c:numRef>
              <c:f>'CDI Data and Figures'!$C$9:$C$25</c:f>
              <c:numCache>
                <c:formatCode>General</c:formatCode>
                <c:ptCount val="17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10</c:v>
                </c:pt>
                <c:pt idx="7">
                  <c:v>5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</c:ser>
        <c:dLbls/>
        <c:marker val="1"/>
        <c:axId val="223773824"/>
        <c:axId val="229700352"/>
      </c:lineChart>
      <c:catAx>
        <c:axId val="223773824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29700352"/>
        <c:crosses val="autoZero"/>
        <c:auto val="1"/>
        <c:lblAlgn val="ctr"/>
        <c:lblOffset val="100"/>
        <c:tickLblSkip val="1"/>
        <c:tickMarkSkip val="1"/>
      </c:catAx>
      <c:valAx>
        <c:axId val="22970035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8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CDI Rate</a:t>
                </a:r>
              </a:p>
            </c:rich>
          </c:tx>
          <c:layout>
            <c:manualLayout>
              <c:xMode val="edge"/>
              <c:yMode val="edge"/>
              <c:x val="2.5848044791774393E-2"/>
              <c:y val="0.4375007785043819"/>
            </c:manualLayout>
          </c:layout>
          <c:spPr>
            <a:noFill/>
            <a:ln w="25400">
              <a:noFill/>
            </a:ln>
          </c:spPr>
        </c:title>
        <c:numFmt formatCode="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23773824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 smtClean="0"/>
              <a:t>CDI </a:t>
            </a:r>
            <a:r>
              <a:rPr lang="en-US" sz="2400" dirty="0"/>
              <a:t>Cases by Facility of Origin</a:t>
            </a:r>
          </a:p>
        </c:rich>
      </c:tx>
      <c:layout>
        <c:manualLayout>
          <c:xMode val="edge"/>
          <c:yMode val="edge"/>
          <c:x val="0.25736522425847225"/>
          <c:y val="3.4285558055243096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7451164843332633E-2"/>
          <c:y val="0.14348440819897521"/>
          <c:w val="0.88384061505586153"/>
          <c:h val="0.493944506936633"/>
        </c:manualLayout>
      </c:layout>
      <c:barChart>
        <c:barDir val="col"/>
        <c:grouping val="stacked"/>
        <c:ser>
          <c:idx val="0"/>
          <c:order val="0"/>
          <c:tx>
            <c:strRef>
              <c:f>'CDI Data and Figures'!$C$8</c:f>
              <c:strCache>
                <c:ptCount val="1"/>
                <c:pt idx="0">
                  <c:v>CDI cases attributed to your facilities</c:v>
                </c:pt>
              </c:strCache>
            </c:strRef>
          </c:tx>
          <c:spPr>
            <a:solidFill>
              <a:srgbClr val="9999FF"/>
            </a:solidFill>
            <a:ln w="25400">
              <a:noFill/>
            </a:ln>
          </c:spPr>
          <c:cat>
            <c:strRef>
              <c:f>'CDI Data and Figures'!$A$9:$A$25</c:f>
              <c:strCache>
                <c:ptCount val="17"/>
                <c:pt idx="0">
                  <c:v>Aug 2011</c:v>
                </c:pt>
                <c:pt idx="1">
                  <c:v>Sep 2011</c:v>
                </c:pt>
                <c:pt idx="2">
                  <c:v>Oct 2011</c:v>
                </c:pt>
                <c:pt idx="3">
                  <c:v>Nov 2011</c:v>
                </c:pt>
                <c:pt idx="4">
                  <c:v>Dec 2011</c:v>
                </c:pt>
                <c:pt idx="5">
                  <c:v>Jan 2012</c:v>
                </c:pt>
                <c:pt idx="6">
                  <c:v>Feb 2012</c:v>
                </c:pt>
                <c:pt idx="7">
                  <c:v>Mar 2012</c:v>
                </c:pt>
                <c:pt idx="8">
                  <c:v>Apr 2012</c:v>
                </c:pt>
                <c:pt idx="9">
                  <c:v>May 2012</c:v>
                </c:pt>
                <c:pt idx="10">
                  <c:v>Jun 2012</c:v>
                </c:pt>
                <c:pt idx="11">
                  <c:v>Jul 2012</c:v>
                </c:pt>
                <c:pt idx="12">
                  <c:v>Aug 2012</c:v>
                </c:pt>
                <c:pt idx="13">
                  <c:v>Sep 2012</c:v>
                </c:pt>
                <c:pt idx="14">
                  <c:v>Oct 2012</c:v>
                </c:pt>
                <c:pt idx="15">
                  <c:v>Nov 2012</c:v>
                </c:pt>
                <c:pt idx="16">
                  <c:v>Dec 2012</c:v>
                </c:pt>
              </c:strCache>
            </c:strRef>
          </c:cat>
          <c:val>
            <c:numRef>
              <c:f>'CDI Data and Figures'!$C$9:$C$25</c:f>
              <c:numCache>
                <c:formatCode>General</c:formatCode>
                <c:ptCount val="17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10</c:v>
                </c:pt>
                <c:pt idx="7">
                  <c:v>5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'CDI Data and Figures'!$D$8</c:f>
              <c:strCache>
                <c:ptCount val="1"/>
                <c:pt idx="0">
                  <c:v>CDI cases attributed to partner facilities</c:v>
                </c:pt>
              </c:strCache>
            </c:strRef>
          </c:tx>
          <c:spPr>
            <a:solidFill>
              <a:srgbClr val="993366"/>
            </a:solidFill>
            <a:ln w="25400">
              <a:noFill/>
            </a:ln>
          </c:spPr>
          <c:cat>
            <c:strRef>
              <c:f>'CDI Data and Figures'!$A$9:$A$25</c:f>
              <c:strCache>
                <c:ptCount val="17"/>
                <c:pt idx="0">
                  <c:v>Aug 2011</c:v>
                </c:pt>
                <c:pt idx="1">
                  <c:v>Sep 2011</c:v>
                </c:pt>
                <c:pt idx="2">
                  <c:v>Oct 2011</c:v>
                </c:pt>
                <c:pt idx="3">
                  <c:v>Nov 2011</c:v>
                </c:pt>
                <c:pt idx="4">
                  <c:v>Dec 2011</c:v>
                </c:pt>
                <c:pt idx="5">
                  <c:v>Jan 2012</c:v>
                </c:pt>
                <c:pt idx="6">
                  <c:v>Feb 2012</c:v>
                </c:pt>
                <c:pt idx="7">
                  <c:v>Mar 2012</c:v>
                </c:pt>
                <c:pt idx="8">
                  <c:v>Apr 2012</c:v>
                </c:pt>
                <c:pt idx="9">
                  <c:v>May 2012</c:v>
                </c:pt>
                <c:pt idx="10">
                  <c:v>Jun 2012</c:v>
                </c:pt>
                <c:pt idx="11">
                  <c:v>Jul 2012</c:v>
                </c:pt>
                <c:pt idx="12">
                  <c:v>Aug 2012</c:v>
                </c:pt>
                <c:pt idx="13">
                  <c:v>Sep 2012</c:v>
                </c:pt>
                <c:pt idx="14">
                  <c:v>Oct 2012</c:v>
                </c:pt>
                <c:pt idx="15">
                  <c:v>Nov 2012</c:v>
                </c:pt>
                <c:pt idx="16">
                  <c:v>Dec 2012</c:v>
                </c:pt>
              </c:strCache>
            </c:strRef>
          </c:cat>
          <c:val>
            <c:numRef>
              <c:f>'CDI Data and Figures'!$D$9:$D$25</c:f>
              <c:numCache>
                <c:formatCode>General</c:formatCode>
                <c:ptCount val="17"/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2"/>
          <c:order val="2"/>
          <c:tx>
            <c:strRef>
              <c:f>'CDI Data and Figures'!$E$8</c:f>
              <c:strCache>
                <c:ptCount val="1"/>
                <c:pt idx="0">
                  <c:v>CDI cases attributed to other healthcare facilities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5400">
              <a:noFill/>
            </a:ln>
          </c:spPr>
          <c:cat>
            <c:strRef>
              <c:f>'CDI Data and Figures'!$A$9:$A$25</c:f>
              <c:strCache>
                <c:ptCount val="17"/>
                <c:pt idx="0">
                  <c:v>Aug 2011</c:v>
                </c:pt>
                <c:pt idx="1">
                  <c:v>Sep 2011</c:v>
                </c:pt>
                <c:pt idx="2">
                  <c:v>Oct 2011</c:v>
                </c:pt>
                <c:pt idx="3">
                  <c:v>Nov 2011</c:v>
                </c:pt>
                <c:pt idx="4">
                  <c:v>Dec 2011</c:v>
                </c:pt>
                <c:pt idx="5">
                  <c:v>Jan 2012</c:v>
                </c:pt>
                <c:pt idx="6">
                  <c:v>Feb 2012</c:v>
                </c:pt>
                <c:pt idx="7">
                  <c:v>Mar 2012</c:v>
                </c:pt>
                <c:pt idx="8">
                  <c:v>Apr 2012</c:v>
                </c:pt>
                <c:pt idx="9">
                  <c:v>May 2012</c:v>
                </c:pt>
                <c:pt idx="10">
                  <c:v>Jun 2012</c:v>
                </c:pt>
                <c:pt idx="11">
                  <c:v>Jul 2012</c:v>
                </c:pt>
                <c:pt idx="12">
                  <c:v>Aug 2012</c:v>
                </c:pt>
                <c:pt idx="13">
                  <c:v>Sep 2012</c:v>
                </c:pt>
                <c:pt idx="14">
                  <c:v>Oct 2012</c:v>
                </c:pt>
                <c:pt idx="15">
                  <c:v>Nov 2012</c:v>
                </c:pt>
                <c:pt idx="16">
                  <c:v>Dec 2012</c:v>
                </c:pt>
              </c:strCache>
            </c:strRef>
          </c:cat>
          <c:val>
            <c:numRef>
              <c:f>'CDI Data and Figures'!$E$9:$E$25</c:f>
              <c:numCache>
                <c:formatCode>General</c:formatCode>
                <c:ptCount val="17"/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5</c:v>
                </c:pt>
                <c:pt idx="9">
                  <c:v>1</c:v>
                </c:pt>
              </c:numCache>
            </c:numRef>
          </c:val>
        </c:ser>
        <c:ser>
          <c:idx val="3"/>
          <c:order val="3"/>
          <c:tx>
            <c:strRef>
              <c:f>'CDI Data and Figures'!$F$8</c:f>
              <c:strCache>
                <c:ptCount val="1"/>
                <c:pt idx="0">
                  <c:v>Community-acquired CDI cases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</c:spPr>
          <c:cat>
            <c:strRef>
              <c:f>'CDI Data and Figures'!$A$9:$A$25</c:f>
              <c:strCache>
                <c:ptCount val="17"/>
                <c:pt idx="0">
                  <c:v>Aug 2011</c:v>
                </c:pt>
                <c:pt idx="1">
                  <c:v>Sep 2011</c:v>
                </c:pt>
                <c:pt idx="2">
                  <c:v>Oct 2011</c:v>
                </c:pt>
                <c:pt idx="3">
                  <c:v>Nov 2011</c:v>
                </c:pt>
                <c:pt idx="4">
                  <c:v>Dec 2011</c:v>
                </c:pt>
                <c:pt idx="5">
                  <c:v>Jan 2012</c:v>
                </c:pt>
                <c:pt idx="6">
                  <c:v>Feb 2012</c:v>
                </c:pt>
                <c:pt idx="7">
                  <c:v>Mar 2012</c:v>
                </c:pt>
                <c:pt idx="8">
                  <c:v>Apr 2012</c:v>
                </c:pt>
                <c:pt idx="9">
                  <c:v>May 2012</c:v>
                </c:pt>
                <c:pt idx="10">
                  <c:v>Jun 2012</c:v>
                </c:pt>
                <c:pt idx="11">
                  <c:v>Jul 2012</c:v>
                </c:pt>
                <c:pt idx="12">
                  <c:v>Aug 2012</c:v>
                </c:pt>
                <c:pt idx="13">
                  <c:v>Sep 2012</c:v>
                </c:pt>
                <c:pt idx="14">
                  <c:v>Oct 2012</c:v>
                </c:pt>
                <c:pt idx="15">
                  <c:v>Nov 2012</c:v>
                </c:pt>
                <c:pt idx="16">
                  <c:v>Dec 2012</c:v>
                </c:pt>
              </c:strCache>
            </c:strRef>
          </c:cat>
          <c:val>
            <c:numRef>
              <c:f>'CDI Data and Figures'!$F$9:$F$25</c:f>
              <c:numCache>
                <c:formatCode>General</c:formatCode>
                <c:ptCount val="17"/>
                <c:pt idx="5">
                  <c:v>2</c:v>
                </c:pt>
                <c:pt idx="6">
                  <c:v>1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dLbls/>
        <c:overlap val="100"/>
        <c:axId val="258115456"/>
        <c:axId val="261115904"/>
      </c:barChart>
      <c:catAx>
        <c:axId val="258115456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61115904"/>
        <c:crosses val="autoZero"/>
        <c:auto val="1"/>
        <c:lblAlgn val="ctr"/>
        <c:lblOffset val="100"/>
        <c:tickLblSkip val="1"/>
        <c:tickMarkSkip val="1"/>
      </c:catAx>
      <c:valAx>
        <c:axId val="26111590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8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Cases</a:t>
                </a:r>
              </a:p>
            </c:rich>
          </c:tx>
          <c:layout>
            <c:manualLayout>
              <c:xMode val="edge"/>
              <c:yMode val="edge"/>
              <c:x val="2.5974107833143755E-2"/>
              <c:y val="0.2657144172767878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581154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6224188790560479E-2"/>
          <c:y val="0.7739649731283591"/>
          <c:w val="0.6263915406591879"/>
          <c:h val="0.20222550306211723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0222B-B468-40FC-BDF2-8AD40EFBCCB5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44196-6428-4297-AEC3-35E387A563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5465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06ED5-4062-4EC4-AFFA-98F4E2ABEC55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EF00E-F3E4-4147-9470-3C0DF1F422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010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EF00E-F3E4-4147-9470-3C0DF1F422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2729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0"/>
          </p:nvPr>
        </p:nvSpPr>
        <p:spPr>
          <a:xfrm>
            <a:off x="255282" y="6524025"/>
            <a:ext cx="8603562" cy="13819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020" rIns="0" bIns="0" anchor="t"/>
          <a:lstStyle>
            <a:lvl1pPr marL="0" marR="0" indent="0" algn="l">
              <a:lnSpc>
                <a:spcPts val="877"/>
              </a:lnSpc>
              <a:spcAft>
                <a:spcPts val="0"/>
              </a:spcAft>
              <a:tabLst>
                <a:tab pos="5931566" algn="l"/>
              </a:tabLst>
              <a:defRPr/>
            </a:lvl1pPr>
          </a:lstStyle>
          <a:p>
            <a:pPr marL="0" marR="0" indent="0" algn="l">
              <a:lnSpc>
                <a:spcPts val="1000"/>
              </a:lnSpc>
              <a:spcAft>
                <a:spcPts val="0"/>
              </a:spcAft>
              <a:tabLst>
                <a:tab pos="6766560" algn="l"/>
              </a:tabLst>
            </a:pPr>
            <a:r>
              <a:rPr lang="en-US" sz="700">
                <a:solidFill>
                  <a:srgbClr val="000000"/>
                </a:solidFill>
                <a:latin typeface="Arial Unicode MS" panose="22635452340000000000" pitchFamily="2"/>
              </a:rPr>
              <a:t>Stacked Bar Chart.v2.2 : en-US : Ad-Hoc report Prepared for Lila Bareford on Tuesday, June 12, 2012 </a:t>
            </a:r>
          </a:p>
        </p:txBody>
      </p:sp>
    </p:spTree>
    <p:extLst>
      <p:ext uri="{BB962C8B-B14F-4D97-AF65-F5344CB8AC3E}">
        <p14:creationId xmlns:p14="http://schemas.microsoft.com/office/powerpoint/2010/main" xmlns="" val="81501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1540312-38B4-4FB5-B12C-AD562387CC14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D50891E-F785-4211-BC4E-56625C519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mmwr/preview/mmwrhtml/mm6109a3.htm?s_cid=mm6109a3_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dirty="0" smtClean="0"/>
              <a:t>CDI Collaborative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Susan Irving, RN, CIC, MPH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Lila </a:t>
            </a:r>
            <a:r>
              <a:rPr lang="en-US" dirty="0" err="1" smtClean="0">
                <a:solidFill>
                  <a:schemeClr val="tx1"/>
                </a:solidFill>
              </a:rPr>
              <a:t>Bareford</a:t>
            </a:r>
            <a:r>
              <a:rPr lang="en-US" dirty="0" smtClean="0">
                <a:solidFill>
                  <a:schemeClr val="tx1"/>
                </a:solidFill>
              </a:rPr>
              <a:t>, RN, CIC ,BSN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Beverly Hospital , Addison Gilbert Hospital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Kathy Evans, LPN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Seacoast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Andy Myer RN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Ledgewood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Karen </a:t>
            </a:r>
            <a:r>
              <a:rPr lang="en-US" dirty="0" err="1" smtClean="0">
                <a:solidFill>
                  <a:schemeClr val="tx1"/>
                </a:solidFill>
              </a:rPr>
              <a:t>Tysver</a:t>
            </a:r>
            <a:r>
              <a:rPr lang="en-US" dirty="0" smtClean="0">
                <a:solidFill>
                  <a:schemeClr val="tx1"/>
                </a:solidFill>
              </a:rPr>
              <a:t> RN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Essex Park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54AE-548C-4D3F-843B-A93168E4B51E}" type="datetime1">
              <a:rPr lang="en-US" smtClean="0"/>
              <a:pPr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DRAFT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12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teams experience with small test of change to improve communication between the Long Term Care Facility and the Hospital. </a:t>
            </a:r>
          </a:p>
          <a:p>
            <a:r>
              <a:rPr lang="en-US" dirty="0" smtClean="0"/>
              <a:t>Identify Strategies to reduce incidence of </a:t>
            </a:r>
            <a:r>
              <a:rPr lang="en-US" i="1" dirty="0" smtClean="0"/>
              <a:t>Clostridium </a:t>
            </a:r>
            <a:r>
              <a:rPr lang="en-US" i="1" dirty="0" err="1" smtClean="0"/>
              <a:t>Difficile</a:t>
            </a:r>
            <a:r>
              <a:rPr lang="en-US" i="1" dirty="0" smtClean="0"/>
              <a:t> </a:t>
            </a:r>
            <a:r>
              <a:rPr lang="en-US" dirty="0" smtClean="0"/>
              <a:t>during a cluster</a:t>
            </a:r>
            <a:r>
              <a:rPr lang="en-US" dirty="0"/>
              <a:t> </a:t>
            </a:r>
            <a:r>
              <a:rPr lang="en-US" dirty="0" smtClean="0"/>
              <a:t>of infections</a:t>
            </a:r>
          </a:p>
          <a:p>
            <a:r>
              <a:rPr lang="en-US" dirty="0" smtClean="0"/>
              <a:t>Describe how sharing of </a:t>
            </a:r>
            <a:r>
              <a:rPr lang="en-US" i="1" dirty="0" smtClean="0"/>
              <a:t>Clostridium </a:t>
            </a:r>
            <a:r>
              <a:rPr lang="en-US" i="1" dirty="0" err="1" smtClean="0"/>
              <a:t>Difficile</a:t>
            </a:r>
            <a:r>
              <a:rPr lang="en-US" i="1" dirty="0" smtClean="0"/>
              <a:t> </a:t>
            </a:r>
            <a:r>
              <a:rPr lang="en-US" dirty="0" smtClean="0"/>
              <a:t>cluster  of infections across the continuum of care prepares the long term care facilities to decrease the spread of </a:t>
            </a:r>
            <a:r>
              <a:rPr lang="en-US" i="1" dirty="0" smtClean="0"/>
              <a:t>Clostridium </a:t>
            </a:r>
            <a:r>
              <a:rPr lang="en-US" i="1" dirty="0" err="1" smtClean="0"/>
              <a:t>Difficile</a:t>
            </a:r>
            <a:r>
              <a:rPr lang="en-US" i="1" dirty="0" smtClean="0"/>
              <a:t> </a:t>
            </a:r>
            <a:r>
              <a:rPr lang="en-US" dirty="0" smtClean="0"/>
              <a:t>in their homes . </a:t>
            </a:r>
          </a:p>
          <a:p>
            <a:r>
              <a:rPr lang="en-US" dirty="0" smtClean="0"/>
              <a:t>Describe a process to measure cleanliness in the environment.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325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aferpak.com/images/pds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4637" y="762000"/>
            <a:ext cx="5691774" cy="443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684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0" y="6524625"/>
            <a:ext cx="8602663" cy="138113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/>
              <a:t> </a:t>
            </a:r>
            <a:r>
              <a:rPr lang="en-US" i="1" dirty="0" smtClean="0"/>
              <a:t>     </a:t>
            </a:r>
          </a:p>
          <a:p>
            <a:pPr>
              <a:buNone/>
            </a:pPr>
            <a:r>
              <a:rPr lang="en-US" i="1" dirty="0"/>
              <a:t> </a:t>
            </a:r>
            <a:r>
              <a:rPr lang="en-US" i="1" dirty="0" smtClean="0"/>
              <a:t>      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  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400" dirty="0" smtClean="0">
                <a:latin typeface="+mj-lt"/>
              </a:rPr>
              <a:t>AIM</a:t>
            </a:r>
            <a:r>
              <a:rPr lang="en-US" sz="2400" dirty="0">
                <a:latin typeface="+mj-lt"/>
              </a:rPr>
              <a:t>: </a:t>
            </a:r>
            <a:r>
              <a:rPr lang="en-US" sz="2400" dirty="0" smtClean="0">
                <a:latin typeface="+mj-lt"/>
              </a:rPr>
              <a:t>The </a:t>
            </a:r>
            <a:r>
              <a:rPr lang="en-US" sz="2400" dirty="0">
                <a:latin typeface="+mj-lt"/>
              </a:rPr>
              <a:t>collaborative team was seeking to </a:t>
            </a:r>
            <a:r>
              <a:rPr lang="en-US" sz="2400" dirty="0" smtClean="0">
                <a:latin typeface="+mj-lt"/>
              </a:rPr>
              <a:t>improve </a:t>
            </a:r>
            <a:r>
              <a:rPr lang="en-US" sz="2400" dirty="0">
                <a:latin typeface="+mj-lt"/>
              </a:rPr>
              <a:t>communication at discharge to include 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history of </a:t>
            </a:r>
            <a:r>
              <a:rPr lang="en-US" sz="2400" i="1" dirty="0">
                <a:latin typeface="+mj-lt"/>
              </a:rPr>
              <a:t>Clostridium </a:t>
            </a:r>
            <a:r>
              <a:rPr lang="en-US" sz="2400" i="1" dirty="0" err="1">
                <a:latin typeface="+mj-lt"/>
              </a:rPr>
              <a:t>Difficile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and other </a:t>
            </a:r>
            <a:r>
              <a:rPr lang="en-US" sz="2400" dirty="0" smtClean="0">
                <a:latin typeface="+mj-lt"/>
              </a:rPr>
              <a:t>MDRO’S</a:t>
            </a:r>
          </a:p>
          <a:p>
            <a:pPr>
              <a:buNone/>
            </a:pPr>
            <a:endParaRPr lang="en-US" sz="2400" dirty="0">
              <a:latin typeface="+mj-lt"/>
            </a:endParaRPr>
          </a:p>
          <a:p>
            <a:pPr>
              <a:buNone/>
            </a:pPr>
            <a:r>
              <a:rPr lang="en-US" sz="2400" dirty="0" smtClean="0">
                <a:latin typeface="+mj-lt"/>
              </a:rPr>
              <a:t>PLAN</a:t>
            </a:r>
            <a:r>
              <a:rPr lang="en-US" sz="2000" dirty="0" smtClean="0">
                <a:latin typeface="+mj-lt"/>
              </a:rPr>
              <a:t>: </a:t>
            </a:r>
            <a:r>
              <a:rPr lang="en-US" sz="2000" dirty="0">
                <a:latin typeface="+mj-lt"/>
              </a:rPr>
              <a:t>To identify the type of precautions that </a:t>
            </a:r>
            <a:r>
              <a:rPr lang="en-US" sz="2000" dirty="0" smtClean="0">
                <a:latin typeface="+mj-lt"/>
              </a:rPr>
              <a:t>a </a:t>
            </a:r>
            <a:r>
              <a:rPr lang="en-US" sz="2000" dirty="0">
                <a:latin typeface="+mj-lt"/>
              </a:rPr>
              <a:t>patient was on during hospitalization. If </a:t>
            </a:r>
            <a:r>
              <a:rPr lang="en-US" sz="2000" dirty="0" smtClean="0">
                <a:latin typeface="+mj-lt"/>
              </a:rPr>
              <a:t>there was </a:t>
            </a:r>
            <a:r>
              <a:rPr lang="en-US" sz="2000" dirty="0">
                <a:latin typeface="+mj-lt"/>
              </a:rPr>
              <a:t>a history of </a:t>
            </a:r>
            <a:r>
              <a:rPr lang="en-US" sz="2000" dirty="0" smtClean="0">
                <a:latin typeface="+mj-lt"/>
              </a:rPr>
              <a:t>multidrug </a:t>
            </a:r>
            <a:r>
              <a:rPr lang="en-US" sz="2000" dirty="0">
                <a:latin typeface="+mj-lt"/>
              </a:rPr>
              <a:t>resistant organisms, 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or </a:t>
            </a:r>
            <a:r>
              <a:rPr lang="en-US" sz="2000" i="1" dirty="0">
                <a:latin typeface="+mj-lt"/>
              </a:rPr>
              <a:t>Clostridium </a:t>
            </a:r>
            <a:r>
              <a:rPr lang="en-US" sz="2000" i="1" dirty="0" err="1" smtClean="0">
                <a:latin typeface="+mj-lt"/>
              </a:rPr>
              <a:t>Difficl</a:t>
            </a:r>
            <a:r>
              <a:rPr lang="en-US" sz="2400" i="1" dirty="0" err="1" smtClean="0">
                <a:latin typeface="+mj-lt"/>
              </a:rPr>
              <a:t>e</a:t>
            </a:r>
            <a:r>
              <a:rPr lang="en-US" sz="2400" i="1" dirty="0" smtClean="0">
                <a:latin typeface="+mj-lt"/>
              </a:rPr>
              <a:t>.</a:t>
            </a:r>
            <a:endParaRPr lang="en-US" sz="2400" i="1" dirty="0">
              <a:latin typeface="+mj-lt"/>
            </a:endParaRPr>
          </a:p>
          <a:p>
            <a:pPr>
              <a:buNone/>
            </a:pPr>
            <a:endParaRPr lang="en-US" sz="2400" i="1" dirty="0" smtClean="0">
              <a:latin typeface="+mj-lt"/>
            </a:endParaRPr>
          </a:p>
          <a:p>
            <a:pPr>
              <a:buNone/>
            </a:pPr>
            <a:r>
              <a:rPr lang="en-US" sz="2000" dirty="0" smtClean="0">
                <a:latin typeface="+mj-lt"/>
              </a:rPr>
              <a:t>DO: </a:t>
            </a:r>
            <a:r>
              <a:rPr lang="en-US" sz="2000" dirty="0">
                <a:latin typeface="+mj-lt"/>
              </a:rPr>
              <a:t>A trial of nurse to nurse report  from 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hospital to Nursing Home implemented.</a:t>
            </a:r>
          </a:p>
          <a:p>
            <a:pPr>
              <a:buNone/>
            </a:pPr>
            <a:endParaRPr lang="en-US" sz="2000" dirty="0">
              <a:latin typeface="+mj-lt"/>
            </a:endParaRPr>
          </a:p>
          <a:p>
            <a:pPr>
              <a:buNone/>
            </a:pPr>
            <a:r>
              <a:rPr lang="en-US" sz="2000" dirty="0" smtClean="0">
                <a:latin typeface="+mj-lt"/>
              </a:rPr>
              <a:t>STUDY: </a:t>
            </a:r>
            <a:r>
              <a:rPr lang="en-US" sz="2000" dirty="0">
                <a:latin typeface="+mj-lt"/>
              </a:rPr>
              <a:t>The trial went well between one </a:t>
            </a:r>
            <a:r>
              <a:rPr lang="en-US" sz="2000" dirty="0" smtClean="0">
                <a:latin typeface="+mj-lt"/>
              </a:rPr>
              <a:t>hospital and one </a:t>
            </a:r>
            <a:r>
              <a:rPr lang="en-US" sz="2000" dirty="0">
                <a:latin typeface="+mj-lt"/>
              </a:rPr>
              <a:t>nursing home . Another trial at a </a:t>
            </a:r>
            <a:r>
              <a:rPr lang="en-US" sz="2000" dirty="0" smtClean="0">
                <a:latin typeface="+mj-lt"/>
              </a:rPr>
              <a:t>second  </a:t>
            </a:r>
            <a:r>
              <a:rPr lang="en-US" sz="2000" dirty="0">
                <a:latin typeface="+mj-lt"/>
              </a:rPr>
              <a:t>hospital and nursing home calls were not </a:t>
            </a:r>
            <a:r>
              <a:rPr lang="en-US" sz="2000" dirty="0" smtClean="0">
                <a:latin typeface="+mj-lt"/>
              </a:rPr>
              <a:t>consistent.</a:t>
            </a:r>
            <a:endParaRPr lang="en-US" sz="2000" dirty="0">
              <a:latin typeface="+mj-lt"/>
            </a:endParaRPr>
          </a:p>
          <a:p>
            <a:pPr>
              <a:buNone/>
            </a:pPr>
            <a:endParaRPr lang="en-US" sz="2400" dirty="0" smtClean="0">
              <a:latin typeface="+mj-lt"/>
            </a:endParaRPr>
          </a:p>
          <a:p>
            <a:pPr>
              <a:buNone/>
            </a:pPr>
            <a:r>
              <a:rPr lang="en-US" sz="2400" dirty="0" smtClean="0">
                <a:latin typeface="+mj-lt"/>
              </a:rPr>
              <a:t> ACT: </a:t>
            </a:r>
            <a:r>
              <a:rPr lang="en-US" sz="2400" dirty="0">
                <a:latin typeface="+mj-lt"/>
              </a:rPr>
              <a:t>The trial was discontinued on </a:t>
            </a:r>
            <a:r>
              <a:rPr lang="en-US" sz="2400" dirty="0" smtClean="0">
                <a:latin typeface="+mj-lt"/>
              </a:rPr>
              <a:t>a number of nursing units and concentrated </a:t>
            </a:r>
            <a:r>
              <a:rPr lang="en-US" sz="2400" dirty="0" err="1" smtClean="0">
                <a:latin typeface="+mj-lt"/>
              </a:rPr>
              <a:t>onone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to work on areas </a:t>
            </a:r>
            <a:r>
              <a:rPr lang="en-US" sz="2400" dirty="0" smtClean="0">
                <a:latin typeface="+mj-lt"/>
              </a:rPr>
              <a:t>for </a:t>
            </a:r>
            <a:r>
              <a:rPr lang="en-US" sz="2400" dirty="0">
                <a:latin typeface="+mj-lt"/>
              </a:rPr>
              <a:t>improvement in the process</a:t>
            </a:r>
          </a:p>
        </p:txBody>
      </p:sp>
    </p:spTree>
    <p:extLst>
      <p:ext uri="{BB962C8B-B14F-4D97-AF65-F5344CB8AC3E}">
        <p14:creationId xmlns:p14="http://schemas.microsoft.com/office/powerpoint/2010/main" xmlns="" val="3732435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54132616"/>
              </p:ext>
            </p:extLst>
          </p:nvPr>
        </p:nvGraphicFramePr>
        <p:xfrm>
          <a:off x="457200" y="228600"/>
          <a:ext cx="838200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0347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38221464"/>
              </p:ext>
            </p:extLst>
          </p:nvPr>
        </p:nvGraphicFramePr>
        <p:xfrm>
          <a:off x="228600" y="152400"/>
          <a:ext cx="86106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77754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00391711"/>
              </p:ext>
            </p:extLst>
          </p:nvPr>
        </p:nvGraphicFramePr>
        <p:xfrm>
          <a:off x="228600" y="228600"/>
          <a:ext cx="86106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90289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8590" y="152401"/>
            <a:ext cx="8839200" cy="664797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HAI Clustering Interventions </a:t>
            </a:r>
          </a:p>
          <a:p>
            <a:pPr algn="ctr" eaLnBrk="0" fontAlgn="base" hangingPunct="0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  <a:cs typeface="Times New Roman" pitchFamily="18" charset="0"/>
              </a:rPr>
              <a:t>Team formed that included ICP,s Nursing  representatives, Environmental Services and Infectious Disease  Physician  ,Laboratory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  <a:cs typeface="Times New Roman" pitchFamily="18" charset="0"/>
              </a:rPr>
              <a:t> Only liquid stool is accepted for  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C. </a:t>
            </a:r>
            <a:r>
              <a:rPr lang="en-US" sz="2000" i="1" dirty="0" err="1">
                <a:latin typeface="+mj-lt"/>
                <a:cs typeface="Times New Roman" pitchFamily="18" charset="0"/>
              </a:rPr>
              <a:t>D</a:t>
            </a:r>
            <a:r>
              <a:rPr lang="en-US" sz="2000" i="1" dirty="0" err="1" smtClean="0">
                <a:latin typeface="+mj-lt"/>
                <a:cs typeface="Times New Roman" pitchFamily="18" charset="0"/>
              </a:rPr>
              <a:t>ifficile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testing by the lab.  All formed stool is rejected  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C. </a:t>
            </a:r>
            <a:r>
              <a:rPr lang="en-US" sz="2000" i="1" dirty="0" err="1" smtClean="0">
                <a:latin typeface="+mj-lt"/>
                <a:cs typeface="Times New Roman" pitchFamily="18" charset="0"/>
              </a:rPr>
              <a:t>Difficile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testing has been moved from 2:00 p.m. daily to between 9:30 and 10:00 am daily.  Results are available by 12:00 noon . We use PCR testing for C-Diff.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  <a:cs typeface="Times New Roman" pitchFamily="18" charset="0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2000" dirty="0">
                <a:latin typeface="+mj-lt"/>
                <a:cs typeface="Times New Roman" pitchFamily="18" charset="0"/>
              </a:rPr>
              <a:t>Cleaning of equipment between patient use with bleach for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C. </a:t>
            </a:r>
            <a:r>
              <a:rPr lang="en-US" sz="2000" i="1" dirty="0" err="1">
                <a:latin typeface="+mj-lt"/>
                <a:cs typeface="Times New Roman" pitchFamily="18" charset="0"/>
              </a:rPr>
              <a:t>D</a:t>
            </a:r>
            <a:r>
              <a:rPr lang="en-US" sz="2000" i="1" dirty="0" err="1" smtClean="0">
                <a:latin typeface="+mj-lt"/>
                <a:cs typeface="Times New Roman" pitchFamily="18" charset="0"/>
              </a:rPr>
              <a:t>ifficile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000" dirty="0">
                <a:latin typeface="+mj-lt"/>
                <a:cs typeface="Times New Roman" pitchFamily="18" charset="0"/>
              </a:rPr>
              <a:t>patients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2000" dirty="0">
              <a:latin typeface="+mj-lt"/>
              <a:cs typeface="Times New Roman" pitchFamily="18" charset="0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2000" dirty="0">
                <a:latin typeface="+mj-lt"/>
                <a:cs typeface="Times New Roman" pitchFamily="18" charset="0"/>
              </a:rPr>
              <a:t>Reinforced the use of gloves and gowns utilization observed on daily rounds by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ICP</a:t>
            </a:r>
            <a:endParaRPr lang="en-US" sz="2000" dirty="0">
              <a:latin typeface="+mj-lt"/>
              <a:cs typeface="Times New Roman" pitchFamily="18" charset="0"/>
            </a:endParaRPr>
          </a:p>
          <a:p>
            <a:endParaRPr lang="en-US" sz="2000" dirty="0" smtClean="0">
              <a:latin typeface="+mj-lt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r>
              <a:rPr lang="en-US" sz="2000" dirty="0" smtClean="0">
                <a:latin typeface="+mj-lt"/>
                <a:cs typeface="Times New Roman" pitchFamily="18" charset="0"/>
              </a:rPr>
              <a:t>Share information on cluster and interventions with  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C. </a:t>
            </a:r>
            <a:r>
              <a:rPr lang="en-US" sz="2000" i="1" dirty="0" err="1">
                <a:latin typeface="+mj-lt"/>
                <a:cs typeface="Times New Roman" pitchFamily="18" charset="0"/>
              </a:rPr>
              <a:t>D</a:t>
            </a:r>
            <a:r>
              <a:rPr lang="en-US" sz="2000" i="1" dirty="0" err="1" smtClean="0">
                <a:latin typeface="+mj-lt"/>
                <a:cs typeface="Times New Roman" pitchFamily="18" charset="0"/>
              </a:rPr>
              <a:t>ifficile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infection (CDI) Collaborative Nursing Homes </a:t>
            </a:r>
          </a:p>
          <a:p>
            <a:pPr lvl="0"/>
            <a:endParaRPr lang="en-US" sz="2000" dirty="0" smtClean="0">
              <a:latin typeface="+mj-lt"/>
              <a:cs typeface="Times New Roman" pitchFamily="18" charset="0"/>
            </a:endParaRPr>
          </a:p>
          <a:p>
            <a:pPr lvl="0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971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8590" y="152401"/>
            <a:ext cx="8839200" cy="680186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HAI Clustering Intervention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dirty="0" smtClean="0">
              <a:latin typeface="+mj-lt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Dispatch, one step cleaning and disinfectant in place on all units in two hospitals</a:t>
            </a:r>
          </a:p>
          <a:p>
            <a:pPr marL="228600" lvl="0" indent="-228600">
              <a:buFont typeface="Arial" pitchFamily="34" charset="0"/>
              <a:buChar char="•"/>
            </a:pPr>
            <a:endParaRPr lang="en-US" dirty="0" smtClean="0">
              <a:latin typeface="+mj-lt"/>
              <a:cs typeface="Times New Roman" pitchFamily="18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Dispatch disinfectant used for all bathrooms throughout hospital </a:t>
            </a:r>
          </a:p>
          <a:p>
            <a:pPr marL="228600" lvl="0" indent="-228600">
              <a:buFont typeface="Arial" pitchFamily="34" charset="0"/>
              <a:buChar char="•"/>
            </a:pPr>
            <a:endParaRPr lang="en-US" dirty="0" smtClean="0">
              <a:latin typeface="+mj-lt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Dietary service education on gown and glove use with “hands on” demonstration </a:t>
            </a:r>
          </a:p>
          <a:p>
            <a:pPr lvl="0"/>
            <a:endParaRPr lang="en-US" dirty="0" smtClean="0">
              <a:latin typeface="+mj-lt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Admitting department educated on placing  patients on  admission in private room  on  CONTACT PLUS  with symptoms suspected or confirmed </a:t>
            </a:r>
            <a:r>
              <a:rPr lang="en-US" i="1" dirty="0" smtClean="0">
                <a:latin typeface="+mj-lt"/>
                <a:cs typeface="Times New Roman" pitchFamily="18" charset="0"/>
              </a:rPr>
              <a:t>C. </a:t>
            </a:r>
            <a:r>
              <a:rPr lang="en-US" i="1" dirty="0" err="1" smtClean="0">
                <a:latin typeface="+mj-lt"/>
                <a:cs typeface="Times New Roman" pitchFamily="18" charset="0"/>
              </a:rPr>
              <a:t>difficile</a:t>
            </a:r>
            <a:r>
              <a:rPr lang="en-US" i="1" dirty="0" smtClean="0">
                <a:latin typeface="+mj-lt"/>
                <a:cs typeface="Times New Roman" pitchFamily="18" charset="0"/>
              </a:rPr>
              <a:t>  </a:t>
            </a:r>
            <a:r>
              <a:rPr lang="en-US" dirty="0" smtClean="0">
                <a:latin typeface="+mj-lt"/>
                <a:cs typeface="Times New Roman" pitchFamily="18" charset="0"/>
              </a:rPr>
              <a:t>illness</a:t>
            </a:r>
          </a:p>
          <a:p>
            <a:pPr marL="228600" lvl="0" indent="-228600">
              <a:buFont typeface="Arial" pitchFamily="34" charset="0"/>
              <a:buChar char="•"/>
            </a:pPr>
            <a:endParaRPr lang="en-US" dirty="0" smtClean="0"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+mj-lt"/>
                <a:cs typeface="Times New Roman" pitchFamily="18" charset="0"/>
              </a:rPr>
              <a:t>HALO defogger business plan to be presented to Projects Review Committee (a hydrogen peroxide mist that kills MDRO and </a:t>
            </a:r>
            <a:r>
              <a:rPr lang="en-US" i="1" dirty="0">
                <a:latin typeface="+mj-lt"/>
                <a:cs typeface="Times New Roman" pitchFamily="18" charset="0"/>
              </a:rPr>
              <a:t>c. </a:t>
            </a:r>
            <a:r>
              <a:rPr lang="en-US" i="1" dirty="0" err="1">
                <a:latin typeface="+mj-lt"/>
                <a:cs typeface="Times New Roman" pitchFamily="18" charset="0"/>
              </a:rPr>
              <a:t>difficile</a:t>
            </a:r>
            <a:r>
              <a:rPr lang="en-US" i="1" dirty="0">
                <a:latin typeface="+mj-lt"/>
                <a:cs typeface="Times New Roman" pitchFamily="18" charset="0"/>
              </a:rPr>
              <a:t> </a:t>
            </a:r>
            <a:r>
              <a:rPr lang="en-US" dirty="0">
                <a:latin typeface="+mj-lt"/>
                <a:cs typeface="Times New Roman" pitchFamily="18" charset="0"/>
              </a:rPr>
              <a:t>on patient equipment such as  curtains, wheel chairs and  IV poles  without harming </a:t>
            </a:r>
            <a:r>
              <a:rPr lang="en-US" dirty="0" smtClean="0">
                <a:latin typeface="+mj-lt"/>
                <a:cs typeface="Times New Roman" pitchFamily="18" charset="0"/>
              </a:rPr>
              <a:t>equipment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+mj-lt"/>
                <a:cs typeface="Times New Roman" pitchFamily="18" charset="0"/>
              </a:rPr>
              <a:t>Hospital wide </a:t>
            </a:r>
            <a:r>
              <a:rPr lang="en-US" i="1" dirty="0">
                <a:latin typeface="+mj-lt"/>
                <a:cs typeface="Times New Roman" pitchFamily="18" charset="0"/>
              </a:rPr>
              <a:t>c. </a:t>
            </a:r>
            <a:r>
              <a:rPr lang="en-US" i="1" dirty="0" err="1">
                <a:latin typeface="+mj-lt"/>
                <a:cs typeface="Times New Roman" pitchFamily="18" charset="0"/>
              </a:rPr>
              <a:t>difficile</a:t>
            </a:r>
            <a:r>
              <a:rPr lang="en-US" i="1" dirty="0">
                <a:latin typeface="+mj-lt"/>
                <a:cs typeface="Times New Roman" pitchFamily="18" charset="0"/>
              </a:rPr>
              <a:t> </a:t>
            </a:r>
            <a:r>
              <a:rPr lang="en-US" dirty="0" smtClean="0">
                <a:latin typeface="+mj-lt"/>
                <a:cs typeface="Times New Roman" pitchFamily="18" charset="0"/>
              </a:rPr>
              <a:t>education completed.  A Team approach to environmental cleaning has </a:t>
            </a:r>
            <a:r>
              <a:rPr lang="en-US" dirty="0">
                <a:latin typeface="+mj-lt"/>
                <a:cs typeface="Times New Roman" pitchFamily="18" charset="0"/>
              </a:rPr>
              <a:t>widely contributed to the success of the decreased </a:t>
            </a:r>
            <a:r>
              <a:rPr lang="en-US" i="1" dirty="0">
                <a:latin typeface="+mj-lt"/>
                <a:cs typeface="Times New Roman" pitchFamily="18" charset="0"/>
              </a:rPr>
              <a:t>c. </a:t>
            </a:r>
            <a:r>
              <a:rPr lang="en-US" i="1" dirty="0" err="1">
                <a:latin typeface="+mj-lt"/>
                <a:cs typeface="Times New Roman" pitchFamily="18" charset="0"/>
              </a:rPr>
              <a:t>difficile</a:t>
            </a:r>
            <a:r>
              <a:rPr lang="en-US" i="1" dirty="0">
                <a:latin typeface="+mj-lt"/>
                <a:cs typeface="Times New Roman" pitchFamily="18" charset="0"/>
              </a:rPr>
              <a:t> </a:t>
            </a:r>
            <a:r>
              <a:rPr lang="en-US" dirty="0">
                <a:latin typeface="+mj-lt"/>
                <a:cs typeface="Times New Roman" pitchFamily="18" charset="0"/>
              </a:rPr>
              <a:t>cases. </a:t>
            </a:r>
          </a:p>
          <a:p>
            <a:pPr marL="228600" lvl="0" indent="-228600">
              <a:buFont typeface="Arial" pitchFamily="34" charset="0"/>
              <a:buChar char="•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66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533400"/>
            <a:ext cx="78486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  <a:cs typeface="Times New Roman" pitchFamily="18" charset="0"/>
              </a:rPr>
              <a:t> One </a:t>
            </a:r>
            <a:r>
              <a:rPr lang="en-US" sz="2000" i="1" dirty="0" err="1" smtClean="0">
                <a:latin typeface="+mj-lt"/>
                <a:cs typeface="Times New Roman" pitchFamily="18" charset="0"/>
              </a:rPr>
              <a:t>c.difficile</a:t>
            </a:r>
            <a:r>
              <a:rPr lang="en-US" sz="2000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case in May Two </a:t>
            </a:r>
            <a:r>
              <a:rPr lang="en-US" sz="2000" i="1" dirty="0">
                <a:latin typeface="+mj-lt"/>
                <a:cs typeface="Times New Roman" pitchFamily="18" charset="0"/>
              </a:rPr>
              <a:t>c. </a:t>
            </a:r>
            <a:r>
              <a:rPr lang="en-US" sz="2000" i="1" dirty="0" err="1">
                <a:latin typeface="+mj-lt"/>
                <a:cs typeface="Times New Roman" pitchFamily="18" charset="0"/>
              </a:rPr>
              <a:t>difficile</a:t>
            </a:r>
            <a:r>
              <a:rPr lang="en-US" sz="2000" i="1" dirty="0">
                <a:latin typeface="+mj-lt"/>
                <a:cs typeface="Times New Roman" pitchFamily="18" charset="0"/>
              </a:rPr>
              <a:t> </a:t>
            </a:r>
            <a:r>
              <a:rPr lang="en-US" sz="2000" dirty="0">
                <a:latin typeface="+mj-lt"/>
                <a:cs typeface="Times New Roman" pitchFamily="18" charset="0"/>
              </a:rPr>
              <a:t>cases in April compared to 4 cases in March  The NHC rate  per 1000 patient days February 1.65, March 0.71, April 0.30, May  0.16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+mj-lt"/>
                <a:cs typeface="Times New Roman" pitchFamily="18" charset="0"/>
              </a:rPr>
              <a:t>B</a:t>
            </a:r>
            <a:r>
              <a:rPr lang="en-US" sz="2000" dirty="0" smtClean="0">
                <a:latin typeface="+mj-lt"/>
                <a:cs typeface="Times New Roman" pitchFamily="18" charset="0"/>
              </a:rPr>
              <a:t>egan </a:t>
            </a:r>
            <a:r>
              <a:rPr lang="en-US" sz="2000" dirty="0">
                <a:latin typeface="+mj-lt"/>
                <a:cs typeface="Times New Roman" pitchFamily="18" charset="0"/>
              </a:rPr>
              <a:t>ATP, a measurement for cleaning in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use in March</a:t>
            </a:r>
            <a:r>
              <a:rPr lang="en-US" sz="2000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The </a:t>
            </a:r>
            <a:r>
              <a:rPr lang="en-US" sz="2000" dirty="0">
                <a:latin typeface="+mj-lt"/>
              </a:rPr>
              <a:t>new method for assessing cleaning by the Clostridium </a:t>
            </a:r>
            <a:r>
              <a:rPr lang="en-US" sz="2000" dirty="0" err="1">
                <a:latin typeface="+mj-lt"/>
              </a:rPr>
              <a:t>Difficle</a:t>
            </a:r>
            <a:r>
              <a:rPr lang="en-US" sz="2000" dirty="0">
                <a:latin typeface="+mj-lt"/>
              </a:rPr>
              <a:t> team was an ATP (adenosine triphosphate) monitoring system to improve the cleanliness of our environment. Adenosine triphosphate is a chemical found in all living organisms and biological residues. ATP provides a mean of measuring if there is organic residue left in our environment </a:t>
            </a:r>
            <a:endParaRPr lang="en-US" sz="20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  <a:cs typeface="Times New Roman" pitchFamily="18" charset="0"/>
              </a:rPr>
              <a:t>High Touch points on our medical surgical floors include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97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8201"/>
            <a:ext cx="8001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  <a:cs typeface="Times New Roman" pitchFamily="18" charset="0"/>
              </a:rPr>
              <a:t>High Touch points on our medical surgical floors </a:t>
            </a:r>
            <a:r>
              <a:rPr lang="en-US" b="1" dirty="0" smtClean="0">
                <a:latin typeface="+mj-lt"/>
                <a:cs typeface="Times New Roman" pitchFamily="18" charset="0"/>
              </a:rPr>
              <a:t>include: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 Over the bed table top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Under the over bed table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Bedrails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Bedside Table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TV Control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Telephone keypad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Toilet seat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Sink handle hot water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Light switch in bathroom and room</a:t>
            </a:r>
          </a:p>
          <a:p>
            <a:r>
              <a:rPr lang="en-US" b="1" dirty="0" smtClean="0">
                <a:latin typeface="+mj-lt"/>
                <a:cs typeface="Times New Roman" pitchFamily="18" charset="0"/>
              </a:rPr>
              <a:t>Equipment that has been tested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Times New Roman" pitchFamily="18" charset="0"/>
              </a:rPr>
              <a:t>IV pumps , computers on wheels, Vital sign machines, Commodes, Pulse </a:t>
            </a:r>
            <a:r>
              <a:rPr lang="en-US" dirty="0" err="1" smtClean="0">
                <a:latin typeface="+mj-lt"/>
                <a:cs typeface="Times New Roman" pitchFamily="18" charset="0"/>
              </a:rPr>
              <a:t>Oximeter</a:t>
            </a:r>
            <a:endParaRPr lang="en-US" dirty="0" smtClean="0"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551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81000"/>
            <a:ext cx="8763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+mj-lt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Thresholds were set at 500 for pass, 500-1000 caution and over 1000 fail. After 3 months of data collection these will be reevaluated. Our goal is to lower the fail Threshold by 25% by October to 750.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High </a:t>
            </a:r>
            <a:r>
              <a:rPr lang="en-US" sz="2000" dirty="0">
                <a:latin typeface="+mj-lt"/>
              </a:rPr>
              <a:t>touch points will be evaluated with new points added.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Weekly </a:t>
            </a:r>
            <a:r>
              <a:rPr lang="en-US" sz="2000" dirty="0">
                <a:latin typeface="+mj-lt"/>
              </a:rPr>
              <a:t>reports are generated and sent to Environmental Services and Infection Prevention &amp; Control managers. Reports of results are shared at the Infection Prevention &amp; Control Committee meeting.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Used </a:t>
            </a:r>
            <a:r>
              <a:rPr lang="en-US" sz="2000" dirty="0">
                <a:latin typeface="+mj-lt"/>
              </a:rPr>
              <a:t>as a teaching tool throughout the hospital to demonstrate the cleanliness of the </a:t>
            </a:r>
            <a:r>
              <a:rPr lang="en-US" sz="2000" dirty="0" smtClean="0">
                <a:latin typeface="+mj-lt"/>
              </a:rPr>
              <a:t>environment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and equipment that is shared between patients. 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5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92038" y="2227843"/>
            <a:ext cx="6204993" cy="3595987"/>
          </a:xfrm>
          <a:prstGeom prst="rect">
            <a:avLst/>
          </a:prstGeom>
        </p:spPr>
      </p:pic>
      <p:graphicFrame>
        <p:nvGraphicFramePr>
          <p:cNvPr id="18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4859623"/>
              </p:ext>
            </p:extLst>
          </p:nvPr>
        </p:nvGraphicFramePr>
        <p:xfrm>
          <a:off x="592038" y="228600"/>
          <a:ext cx="7675492" cy="1374287"/>
        </p:xfrm>
        <a:graphic>
          <a:graphicData uri="http://schemas.openxmlformats.org/drawingml/2006/table">
            <a:tbl>
              <a:tblPr/>
              <a:tblGrid>
                <a:gridCol w="7243746"/>
                <a:gridCol w="431746"/>
              </a:tblGrid>
              <a:tr h="137428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Stacked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Bar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Chart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Unicode MS" panose="22635452340000000000" pitchFamily="2"/>
                      </a:endParaRPr>
                    </a:p>
                    <a:p>
                      <a:pPr marL="0" marR="0" indent="0" algn="l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Sample Plan Type: Audit </a:t>
                      </a:r>
                    </a:p>
                    <a:p>
                      <a:pPr marL="0" marR="0" indent="0" algn="l">
                        <a:lnSpc>
                          <a:spcPts val="25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March 2012-June 2012 </a:t>
                      </a:r>
                    </a:p>
                    <a:p>
                      <a:pPr marL="0" marR="0" indent="0" algn="l">
                        <a:lnSpc>
                          <a:spcPts val="1200"/>
                        </a:lnSpc>
                        <a:spcBef>
                          <a:spcPts val="204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Swab Type: ATP-Surface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" dirty="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249308" y="2227842"/>
          <a:ext cx="8232045" cy="3836008"/>
        </p:xfrm>
        <a:graphic>
          <a:graphicData uri="http://schemas.openxmlformats.org/drawingml/2006/table">
            <a:tbl>
              <a:tblPr/>
              <a:tblGrid>
                <a:gridCol w="6844829"/>
                <a:gridCol w="1387216"/>
              </a:tblGrid>
              <a:tr h="1555862">
                <a:tc rowSpan="3"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5530">
                <a:tc vMerge="1"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marR="342900" indent="0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Pass Threshold = 500 Fail Threshold = 1000 </a:t>
                      </a:r>
                    </a:p>
                  </a:txBody>
                  <a:tcPr marL="0" marR="0" marT="0" marB="0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noFill/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32446">
                <a:tc vMerge="1"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6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2173768"/>
              </p:ext>
            </p:extLst>
          </p:nvPr>
        </p:nvGraphicFramePr>
        <p:xfrm>
          <a:off x="249308" y="6152623"/>
          <a:ext cx="7675492" cy="320731"/>
        </p:xfrm>
        <a:graphic>
          <a:graphicData uri="http://schemas.openxmlformats.org/drawingml/2006/table">
            <a:tbl>
              <a:tblPr/>
              <a:tblGrid>
                <a:gridCol w="7227270"/>
                <a:gridCol w="448222"/>
              </a:tblGrid>
              <a:tr h="320731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500"/>
                        </a:lnSpc>
                        <a:spcBef>
                          <a:spcPts val="195"/>
                        </a:spcBef>
                        <a:spcAft>
                          <a:spcPts val="0"/>
                        </a:spcAft>
                        <a:tabLst>
                          <a:tab pos="4800600" algn="l"/>
                          <a:tab pos="8641080" algn="l"/>
                        </a:tabLst>
                      </a:pPr>
                      <a:endParaRPr lang="en-US" sz="700" dirty="0">
                        <a:solidFill>
                          <a:srgbClr val="000000"/>
                        </a:solidFill>
                        <a:latin typeface="Arial Unicode MS" panose="22635452340000000000" pitchFamily="2"/>
                      </a:endParaRP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" dirty="0"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9848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92038" y="2227843"/>
            <a:ext cx="6204993" cy="3598291"/>
          </a:xfrm>
          <a:prstGeom prst="rect">
            <a:avLst/>
          </a:prstGeom>
        </p:spPr>
      </p:pic>
      <p:graphicFrame>
        <p:nvGraphicFramePr>
          <p:cNvPr id="33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5634465"/>
              </p:ext>
            </p:extLst>
          </p:nvPr>
        </p:nvGraphicFramePr>
        <p:xfrm>
          <a:off x="228600" y="228600"/>
          <a:ext cx="8534400" cy="1752600"/>
        </p:xfrm>
        <a:graphic>
          <a:graphicData uri="http://schemas.openxmlformats.org/drawingml/2006/table">
            <a:tbl>
              <a:tblPr/>
              <a:tblGrid>
                <a:gridCol w="8051070"/>
                <a:gridCol w="483330"/>
              </a:tblGrid>
              <a:tr h="17526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31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spc="-10" dirty="0" smtClean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Beverly </a:t>
                      </a:r>
                      <a:r>
                        <a:rPr lang="en-US" sz="1800" spc="-10" dirty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Hospital </a:t>
                      </a:r>
                    </a:p>
                    <a:p>
                      <a:pPr marL="0" marR="0" indent="0" algn="l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Stacked Bar Chart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 MARCH </a:t>
                      </a:r>
                      <a:r>
                        <a:rPr lang="en-US" sz="1800" b="1" baseline="0" dirty="0" smtClean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 2012-MAY 2012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Unicode MS" panose="22635452340000000000" pitchFamily="2"/>
                      </a:endParaRPr>
                    </a:p>
                    <a:p>
                      <a:pPr marL="0" marR="0" indent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Swab 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Type: ATP-Surface 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latin typeface="Arial Unicode MS" panose="22635452340000000000" pitchFamily="2"/>
                      </a:endParaRP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" dirty="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7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9220472"/>
              </p:ext>
            </p:extLst>
          </p:nvPr>
        </p:nvGraphicFramePr>
        <p:xfrm>
          <a:off x="596800" y="2251655"/>
          <a:ext cx="8232046" cy="3836008"/>
        </p:xfrm>
        <a:graphic>
          <a:graphicData uri="http://schemas.openxmlformats.org/drawingml/2006/table">
            <a:tbl>
              <a:tblPr/>
              <a:tblGrid>
                <a:gridCol w="6761092"/>
                <a:gridCol w="1470954"/>
              </a:tblGrid>
              <a:tr h="1555862">
                <a:tc rowSpan="3">
                  <a:txBody>
                    <a:bodyPr/>
                    <a:lstStyle/>
                    <a:p>
                      <a:pPr algn="l"/>
                      <a:r>
                        <a:rPr lang="en-US" sz="100" dirty="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5530">
                <a:tc vMerge="1"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marR="342900" indent="0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ial Unicode MS" panose="22635452340000000000" pitchFamily="2"/>
                        </a:rPr>
                        <a:t>Pass Threshold = 500 Fail Threshold = 1000 </a:t>
                      </a:r>
                    </a:p>
                  </a:txBody>
                  <a:tcPr marL="0" marR="0" marT="0" marB="0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noFill/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32446">
                <a:tc vMerge="1">
                  <a:txBody>
                    <a:bodyPr/>
                    <a:lstStyle/>
                    <a:p>
                      <a:pPr algn="l"/>
                      <a:r>
                        <a:rPr lang="en-US" sz="10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" dirty="0"/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3" name="Text Placeholder 42"/>
          <p:cNvSpPr>
            <a:spLocks noGrp="1"/>
          </p:cNvSpPr>
          <p:nvPr>
            <p:ph type="body" idx="10"/>
          </p:nvPr>
        </p:nvSpPr>
        <p:spPr>
          <a:xfrm>
            <a:off x="249308" y="6524025"/>
            <a:ext cx="8603562" cy="13819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020" rIns="0" bIns="0" anchor="t"/>
          <a:lstStyle/>
          <a:p>
            <a:endParaRPr lang="en-US" sz="700" dirty="0">
              <a:solidFill>
                <a:srgbClr val="000000"/>
              </a:solidFill>
              <a:latin typeface="Arial Unicode MS" panose="2263545234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264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1" y="152400"/>
            <a:ext cx="88392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761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Options for Evaluating Hospital Cleaning</a:t>
            </a:r>
            <a:r>
              <a:rPr lang="en-US" dirty="0"/>
              <a:t>: http://www.cdc.gov/HAI/toolkits/Appendices-Evaluating-Environ-Cleaning.html#a</a:t>
            </a:r>
            <a:endParaRPr lang="en-US" dirty="0" smtClean="0"/>
          </a:p>
          <a:p>
            <a:r>
              <a:rPr lang="en-US" dirty="0" smtClean="0"/>
              <a:t>Vital Signs: Preventing Clostridium </a:t>
            </a:r>
            <a:r>
              <a:rPr lang="en-US" dirty="0" err="1" smtClean="0"/>
              <a:t>Difficile</a:t>
            </a:r>
            <a:r>
              <a:rPr lang="en-US" dirty="0" smtClean="0"/>
              <a:t> 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www.cdc.gov/mmwr/preview/mmwrhtml/mm6109a3.htm?s_cid=mm6109a3_w</a:t>
            </a:r>
            <a:endParaRPr lang="en-US" dirty="0" smtClean="0"/>
          </a:p>
          <a:p>
            <a:r>
              <a:rPr lang="en-US" dirty="0" smtClean="0"/>
              <a:t>CDC Healthcare-associated infections ( HAI) </a:t>
            </a:r>
          </a:p>
          <a:p>
            <a:r>
              <a:rPr lang="en-US" dirty="0"/>
              <a:t>http://www.cdc.gov/HAI/organisms/cdiff/Cdiff_faqs_HCP.html</a:t>
            </a:r>
          </a:p>
        </p:txBody>
      </p:sp>
    </p:spTree>
    <p:extLst>
      <p:ext uri="{BB962C8B-B14F-4D97-AF65-F5344CB8AC3E}">
        <p14:creationId xmlns:p14="http://schemas.microsoft.com/office/powerpoint/2010/main" xmlns="" val="2147903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307</TotalTime>
  <Words>878</Words>
  <Application>Microsoft Office PowerPoint</Application>
  <PresentationFormat>On-screen Show (4:3)</PresentationFormat>
  <Paragraphs>120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Executive</vt:lpstr>
      <vt:lpstr>CDI Collaborative </vt:lpstr>
      <vt:lpstr>Objectives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References</vt:lpstr>
    </vt:vector>
  </TitlesOfParts>
  <Company>NHC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CDI Collaborative </dc:title>
  <dc:creator>Matisha Chao</dc:creator>
  <cp:lastModifiedBy>Administrator</cp:lastModifiedBy>
  <cp:revision>29</cp:revision>
  <cp:lastPrinted>2012-06-14T12:01:58Z</cp:lastPrinted>
  <dcterms:created xsi:type="dcterms:W3CDTF">2012-06-12T14:58:11Z</dcterms:created>
  <dcterms:modified xsi:type="dcterms:W3CDTF">2012-06-21T14:32:49Z</dcterms:modified>
</cp:coreProperties>
</file>